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27"/>
  </p:notesMasterIdLst>
  <p:sldIdLst>
    <p:sldId id="256" r:id="rId2"/>
    <p:sldId id="263" r:id="rId3"/>
    <p:sldId id="290" r:id="rId4"/>
    <p:sldId id="291" r:id="rId5"/>
    <p:sldId id="304" r:id="rId6"/>
    <p:sldId id="305" r:id="rId7"/>
    <p:sldId id="257" r:id="rId8"/>
    <p:sldId id="292" r:id="rId9"/>
    <p:sldId id="306" r:id="rId10"/>
    <p:sldId id="258" r:id="rId11"/>
    <p:sldId id="259" r:id="rId12"/>
    <p:sldId id="293" r:id="rId13"/>
    <p:sldId id="260" r:id="rId14"/>
    <p:sldId id="302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289" r:id="rId24"/>
    <p:sldId id="267" r:id="rId25"/>
    <p:sldId id="303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3F28"/>
    <a:srgbClr val="72613E"/>
    <a:srgbClr val="464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0C5AD0-3570-40B7-A66F-2D75EDFA5AEF}" type="datetimeFigureOut">
              <a:rPr lang="et-EE" smtClean="0"/>
              <a:t>6.09.2016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3F0AA1-6A9F-48D2-B917-BFA56D7BFF4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30648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3068960"/>
            <a:ext cx="7772400" cy="1470025"/>
          </a:xfrm>
        </p:spPr>
        <p:txBody>
          <a:bodyPr/>
          <a:lstStyle>
            <a:lvl1pPr>
              <a:defRPr b="1">
                <a:solidFill>
                  <a:srgbClr val="3D231B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5157192"/>
            <a:ext cx="6400800" cy="985664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t-E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E2D73-C2DA-4631-AB20-50F50D72D20A}" type="datetimeFigureOut">
              <a:rPr lang="et-EE" smtClean="0"/>
              <a:t>6.09.2016</a:t>
            </a:fld>
            <a:endParaRPr lang="et-E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CA7C-E5B5-4A04-8904-78E1C998200D}" type="slidenum">
              <a:rPr lang="et-EE" smtClean="0"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975370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E2D73-C2DA-4631-AB20-50F50D72D20A}" type="datetimeFigureOut">
              <a:rPr lang="et-EE" smtClean="0"/>
              <a:t>6.09.2016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CA7C-E5B5-4A04-8904-78E1C998200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18570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68760"/>
            <a:ext cx="2057400" cy="485740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68760"/>
            <a:ext cx="6019800" cy="48574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E2D73-C2DA-4631-AB20-50F50D72D20A}" type="datetimeFigureOut">
              <a:rPr lang="et-EE" smtClean="0"/>
              <a:t>6.09.2016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CA7C-E5B5-4A04-8904-78E1C998200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98383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143000"/>
          </a:xfrm>
        </p:spPr>
        <p:txBody>
          <a:bodyPr>
            <a:normAutofit/>
          </a:bodyPr>
          <a:lstStyle>
            <a:lvl1pPr>
              <a:defRPr sz="4400">
                <a:solidFill>
                  <a:srgbClr val="3D231B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/>
          </a:bodyPr>
          <a:lstStyle>
            <a:lvl1pPr>
              <a:defRPr sz="2800">
                <a:latin typeface="Shonar Bangla" panose="020B0502040204020203" pitchFamily="34" charset="0"/>
                <a:cs typeface="Shonar Bangla" panose="020B0502040204020203" pitchFamily="34" charset="0"/>
              </a:defRPr>
            </a:lvl1pPr>
            <a:lvl2pPr>
              <a:defRPr sz="2400">
                <a:latin typeface="Shonar Bangla" panose="020B0502040204020203" pitchFamily="34" charset="0"/>
                <a:cs typeface="Shonar Bangla" panose="020B0502040204020203" pitchFamily="34" charset="0"/>
              </a:defRPr>
            </a:lvl2pPr>
            <a:lvl3pPr>
              <a:defRPr sz="2000">
                <a:latin typeface="Shonar Bangla" panose="020B0502040204020203" pitchFamily="34" charset="0"/>
                <a:cs typeface="Shonar Bangla" panose="020B0502040204020203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1800">
                <a:latin typeface="Shonar Bangla" panose="020B0502040204020203" pitchFamily="34" charset="0"/>
                <a:cs typeface="Shonar Bangla" panose="020B0502040204020203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800">
                <a:latin typeface="Shonar Bangla" panose="020B0502040204020203" pitchFamily="34" charset="0"/>
                <a:cs typeface="Shonar Bangla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E2D73-C2DA-4631-AB20-50F50D72D20A}" type="datetimeFigureOut">
              <a:rPr lang="et-EE" smtClean="0"/>
              <a:t>6.09.2016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CA7C-E5B5-4A04-8904-78E1C998200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31657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400" b="1" cap="all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E2D73-C2DA-4631-AB20-50F50D72D20A}" type="datetimeFigureOut">
              <a:rPr lang="et-EE" smtClean="0"/>
              <a:t>6.09.2016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CA7C-E5B5-4A04-8904-78E1C998200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88159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372" y="1196752"/>
            <a:ext cx="8219256" cy="868958"/>
          </a:xfrm>
        </p:spPr>
        <p:txBody>
          <a:bodyPr/>
          <a:lstStyle>
            <a:lvl1pPr>
              <a:defRPr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4864"/>
            <a:ext cx="4114800" cy="3921299"/>
          </a:xfrm>
        </p:spPr>
        <p:txBody>
          <a:bodyPr>
            <a:normAutofit/>
          </a:bodyPr>
          <a:lstStyle>
            <a:lvl1pPr>
              <a:defRPr sz="3200">
                <a:latin typeface="Shonar Bangla" panose="020B0502040204020203" pitchFamily="34" charset="0"/>
                <a:cs typeface="Shonar Bangla" panose="020B0502040204020203" pitchFamily="34" charset="0"/>
              </a:defRPr>
            </a:lvl1pPr>
            <a:lvl2pPr>
              <a:defRPr sz="2800">
                <a:latin typeface="Shonar Bangla" panose="020B0502040204020203" pitchFamily="34" charset="0"/>
                <a:cs typeface="Shonar Bangla" panose="020B0502040204020203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400">
                <a:latin typeface="Shonar Bangla" panose="020B0502040204020203" pitchFamily="34" charset="0"/>
                <a:cs typeface="Shonar Bangla" panose="020B0502040204020203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2000">
                <a:latin typeface="Shonar Bangla" panose="020B0502040204020203" pitchFamily="34" charset="0"/>
                <a:cs typeface="Shonar Bangla" panose="020B0502040204020203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2000">
                <a:latin typeface="Shonar Bangla" panose="020B0502040204020203" pitchFamily="34" charset="0"/>
                <a:cs typeface="Shonar Bangla" panose="020B05020402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4864"/>
            <a:ext cx="4038600" cy="3921299"/>
          </a:xfrm>
        </p:spPr>
        <p:txBody>
          <a:bodyPr>
            <a:normAutofit/>
          </a:bodyPr>
          <a:lstStyle>
            <a:lvl1pPr>
              <a:defRPr sz="3200">
                <a:latin typeface="Shonar Bangla" panose="020B0502040204020203" pitchFamily="34" charset="0"/>
                <a:cs typeface="Shonar Bangla" panose="020B0502040204020203" pitchFamily="34" charset="0"/>
              </a:defRPr>
            </a:lvl1pPr>
            <a:lvl2pPr>
              <a:defRPr sz="2800">
                <a:latin typeface="Shonar Bangla" panose="020B0502040204020203" pitchFamily="34" charset="0"/>
                <a:cs typeface="Shonar Bangla" panose="020B0502040204020203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400">
                <a:latin typeface="Shonar Bangla" panose="020B0502040204020203" pitchFamily="34" charset="0"/>
                <a:cs typeface="Shonar Bangla" panose="020B0502040204020203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2000">
                <a:latin typeface="Shonar Bangla" panose="020B0502040204020203" pitchFamily="34" charset="0"/>
                <a:cs typeface="Shonar Bangla" panose="020B0502040204020203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2000">
                <a:latin typeface="Shonar Bangla" panose="020B0502040204020203" pitchFamily="34" charset="0"/>
                <a:cs typeface="Shonar Bangla" panose="020B05020402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E2D73-C2DA-4631-AB20-50F50D72D20A}" type="datetimeFigureOut">
              <a:rPr lang="et-EE" smtClean="0"/>
              <a:t>6.09.2016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CA7C-E5B5-4A04-8904-78E1C998200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52907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782960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988840"/>
            <a:ext cx="4040188" cy="546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64905"/>
            <a:ext cx="4040188" cy="35612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1988840"/>
            <a:ext cx="4041775" cy="546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64903"/>
            <a:ext cx="4041775" cy="356125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E2D73-C2DA-4631-AB20-50F50D72D20A}" type="datetimeFigureOut">
              <a:rPr lang="et-EE" smtClean="0"/>
              <a:t>6.09.2016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CA7C-E5B5-4A04-8904-78E1C998200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05936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E2D73-C2DA-4631-AB20-50F50D72D20A}" type="datetimeFigureOut">
              <a:rPr lang="et-EE" smtClean="0"/>
              <a:t>6.09.2016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CA7C-E5B5-4A04-8904-78E1C998200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96028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E2D73-C2DA-4631-AB20-50F50D72D20A}" type="datetimeFigureOut">
              <a:rPr lang="et-EE" smtClean="0"/>
              <a:t>6.09.2016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CA7C-E5B5-4A04-8904-78E1C998200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53558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3008313" cy="10081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96752"/>
            <a:ext cx="5111750" cy="49294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76872"/>
            <a:ext cx="3008313" cy="38492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E2D73-C2DA-4631-AB20-50F50D72D20A}" type="datetimeFigureOut">
              <a:rPr lang="et-EE" smtClean="0"/>
              <a:t>6.09.2016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CA7C-E5B5-4A04-8904-78E1C998200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94784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96751"/>
            <a:ext cx="5486400" cy="35308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E2D73-C2DA-4631-AB20-50F50D72D20A}" type="datetimeFigureOut">
              <a:rPr lang="et-EE" smtClean="0"/>
              <a:t>6.09.2016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CA7C-E5B5-4A04-8904-78E1C998200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73535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48880"/>
            <a:ext cx="8229600" cy="3777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E2D73-C2DA-4631-AB20-50F50D72D20A}" type="datetimeFigureOut">
              <a:rPr lang="et-EE" smtClean="0"/>
              <a:t>6.09.2016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8CA7C-E5B5-4A04-8904-78E1C998200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0787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Sakkal Majalla" panose="02000000000000000000" pitchFamily="2" charset="-78"/>
          <a:ea typeface="+mj-ea"/>
          <a:cs typeface="Sakkal Majalla" panose="02000000000000000000" pitchFamily="2" charset="-78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honar Bangla" panose="020B0502040204020203" pitchFamily="34" charset="0"/>
          <a:ea typeface="+mn-ea"/>
          <a:cs typeface="Shonar Bangla" panose="020B05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honar Bangla" panose="020B0502040204020203" pitchFamily="34" charset="0"/>
          <a:ea typeface="+mn-ea"/>
          <a:cs typeface="Shonar Bangla" panose="020B05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honar Bangla" panose="020B0502040204020203" pitchFamily="34" charset="0"/>
          <a:ea typeface="+mn-ea"/>
          <a:cs typeface="Shonar Bangla" panose="020B05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honar Bangla" panose="020B0502040204020203" pitchFamily="34" charset="0"/>
          <a:ea typeface="+mn-ea"/>
          <a:cs typeface="Shonar Bangla" panose="020B05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Shonar Bangla" panose="020B0502040204020203" pitchFamily="34" charset="0"/>
          <a:ea typeface="+mn-ea"/>
          <a:cs typeface="Shonar Bangla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ysk.ee/teavitamine-ja-logod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tarmo.treimann@kysk.e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ysk.ee/arengu-abimaterjalid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3068638"/>
            <a:ext cx="7848600" cy="1152450"/>
          </a:xfrm>
        </p:spPr>
        <p:txBody>
          <a:bodyPr>
            <a:normAutofit/>
          </a:bodyPr>
          <a:lstStyle/>
          <a:p>
            <a:r>
              <a:rPr lang="et-EE" dirty="0"/>
              <a:t>Kohaliku omaalgatuse programm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4221088"/>
            <a:ext cx="7848600" cy="1296144"/>
          </a:xfrm>
        </p:spPr>
        <p:txBody>
          <a:bodyPr/>
          <a:lstStyle/>
          <a:p>
            <a:endParaRPr lang="et-EE" dirty="0"/>
          </a:p>
          <a:p>
            <a:r>
              <a:rPr lang="et-EE" dirty="0"/>
              <a:t>03.10.2016 taotlusvoor</a:t>
            </a:r>
          </a:p>
        </p:txBody>
      </p:sp>
      <p:pic>
        <p:nvPicPr>
          <p:cNvPr id="7" name="Picture 6" descr="RM-KYSK_logo_reg_toetuseks-Vektor-vaik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4176464" cy="1728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Taotlejad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/>
              <a:t>ei saa olla (</a:t>
            </a:r>
            <a:r>
              <a:rPr lang="et-EE" dirty="0">
                <a:solidFill>
                  <a:srgbClr val="0070C0"/>
                </a:solidFill>
              </a:rPr>
              <a:t>on</a:t>
            </a:r>
            <a:r>
              <a:rPr lang="et-EE" dirty="0"/>
              <a:t> </a:t>
            </a:r>
            <a:r>
              <a:rPr lang="et-EE" dirty="0">
                <a:solidFill>
                  <a:srgbClr val="0070C0"/>
                </a:solidFill>
              </a:rPr>
              <a:t>välistatud):</a:t>
            </a:r>
          </a:p>
          <a:p>
            <a:r>
              <a:rPr lang="et-EE" dirty="0"/>
              <a:t>erakonnad, äriühingud (sh mitmesugused liidud), ametiühingud;</a:t>
            </a:r>
          </a:p>
          <a:p>
            <a:r>
              <a:rPr lang="et-EE" dirty="0"/>
              <a:t>kutse-, ameti- erialaliidud;</a:t>
            </a:r>
          </a:p>
          <a:p>
            <a:r>
              <a:rPr lang="et-EE" dirty="0"/>
              <a:t>korteri-, aiandus-, suvila-, garaaži- jmt ühistud;</a:t>
            </a:r>
          </a:p>
          <a:p>
            <a:r>
              <a:rPr lang="et-EE" dirty="0">
                <a:solidFill>
                  <a:srgbClr val="0070C0"/>
                </a:solidFill>
              </a:rPr>
              <a:t>teistes maakondades registreeritud ühendused </a:t>
            </a:r>
            <a:r>
              <a:rPr lang="et-EE" dirty="0">
                <a:solidFill>
                  <a:srgbClr val="464024"/>
                </a:solidFill>
              </a:rPr>
              <a:t>ja</a:t>
            </a:r>
            <a:r>
              <a:rPr lang="et-EE" dirty="0">
                <a:solidFill>
                  <a:srgbClr val="0070C0"/>
                </a:solidFill>
              </a:rPr>
              <a:t> üle maakonna piiride tegutsevad ühendused </a:t>
            </a:r>
          </a:p>
        </p:txBody>
      </p:sp>
    </p:spTree>
    <p:extLst>
      <p:ext uri="{BB962C8B-B14F-4D97-AF65-F5344CB8AC3E}">
        <p14:creationId xmlns:p14="http://schemas.microsoft.com/office/powerpoint/2010/main" val="1827936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Taotlemine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>
                <a:solidFill>
                  <a:srgbClr val="0070C0"/>
                </a:solidFill>
              </a:rPr>
              <a:t>03. oktoobriks 2016 </a:t>
            </a:r>
            <a:r>
              <a:rPr lang="et-EE" dirty="0"/>
              <a:t>elektrooniliselt esitatav taotlus tuleb saata maavalitsuse kodulehel märgitud kohaliku omaalgatuse programmi </a:t>
            </a:r>
            <a:r>
              <a:rPr lang="et-EE" dirty="0">
                <a:solidFill>
                  <a:srgbClr val="0070C0"/>
                </a:solidFill>
              </a:rPr>
              <a:t>e-post</a:t>
            </a:r>
            <a:r>
              <a:rPr lang="et-EE" dirty="0">
                <a:solidFill>
                  <a:schemeClr val="tx1"/>
                </a:solidFill>
              </a:rPr>
              <a:t>i</a:t>
            </a:r>
            <a:r>
              <a:rPr lang="et-EE" dirty="0"/>
              <a:t> aadressile hiljemalt </a:t>
            </a:r>
            <a:r>
              <a:rPr lang="et-EE" dirty="0">
                <a:solidFill>
                  <a:srgbClr val="0070C0"/>
                </a:solidFill>
              </a:rPr>
              <a:t>16:30</a:t>
            </a:r>
            <a:r>
              <a:rPr lang="et-EE" dirty="0"/>
              <a:t>, paberkandjal esitatav taotlus tuleb viia maavalitsusse </a:t>
            </a:r>
            <a:r>
              <a:rPr lang="et-EE" dirty="0">
                <a:solidFill>
                  <a:srgbClr val="0070C0"/>
                </a:solidFill>
              </a:rPr>
              <a:t>käsipost</a:t>
            </a:r>
            <a:r>
              <a:rPr lang="et-EE" dirty="0"/>
              <a:t>iga hiljemalt kell </a:t>
            </a:r>
            <a:r>
              <a:rPr lang="et-EE" dirty="0">
                <a:solidFill>
                  <a:srgbClr val="0070C0"/>
                </a:solidFill>
              </a:rPr>
              <a:t>16:30</a:t>
            </a:r>
            <a:r>
              <a:rPr lang="et-EE" dirty="0"/>
              <a:t> või saata posti teel maavalitsuse postiaadressile (</a:t>
            </a:r>
            <a:r>
              <a:rPr lang="et-EE" dirty="0">
                <a:solidFill>
                  <a:srgbClr val="0070C0"/>
                </a:solidFill>
              </a:rPr>
              <a:t>postitempel</a:t>
            </a:r>
            <a:r>
              <a:rPr lang="et-EE" dirty="0"/>
              <a:t> ei tohi olla hilisem kui </a:t>
            </a:r>
            <a:r>
              <a:rPr lang="et-EE" dirty="0">
                <a:solidFill>
                  <a:srgbClr val="0070C0"/>
                </a:solidFill>
              </a:rPr>
              <a:t>03.10.2016</a:t>
            </a:r>
            <a:r>
              <a:rPr lang="et-EE" dirty="0"/>
              <a:t>)</a:t>
            </a:r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188254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Abikõlbulikkuse periood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Abikõlbulikkuse periood on </a:t>
            </a:r>
            <a:r>
              <a:rPr lang="et-EE" sz="3200" b="1" dirty="0">
                <a:solidFill>
                  <a:srgbClr val="FF0000"/>
                </a:solidFill>
              </a:rPr>
              <a:t>10 kuud </a:t>
            </a:r>
            <a:r>
              <a:rPr lang="et-EE" dirty="0"/>
              <a:t>alates taotluste esitamise tähtpäevast (st alates </a:t>
            </a:r>
            <a:r>
              <a:rPr lang="et-EE" dirty="0">
                <a:solidFill>
                  <a:srgbClr val="0070C0"/>
                </a:solidFill>
              </a:rPr>
              <a:t>01.10.2016</a:t>
            </a:r>
            <a:r>
              <a:rPr lang="et-EE" dirty="0"/>
              <a:t> kuni </a:t>
            </a:r>
            <a:r>
              <a:rPr lang="et-EE" dirty="0">
                <a:solidFill>
                  <a:srgbClr val="0070C0"/>
                </a:solidFill>
              </a:rPr>
              <a:t>01.08.2017</a:t>
            </a:r>
            <a:r>
              <a:rPr lang="et-EE" dirty="0"/>
              <a:t>)</a:t>
            </a:r>
          </a:p>
          <a:p>
            <a:r>
              <a:rPr lang="et-EE" dirty="0"/>
              <a:t>Projekti elluviimise periood (algus ja lõpp) sätestatakse toetuslepingus, kuid </a:t>
            </a:r>
            <a:r>
              <a:rPr lang="et-EE" dirty="0">
                <a:solidFill>
                  <a:srgbClr val="0070C0"/>
                </a:solidFill>
              </a:rPr>
              <a:t>peab mahtuma abikõlbulikkuse perioodi sisse.</a:t>
            </a:r>
          </a:p>
          <a:p>
            <a:r>
              <a:rPr lang="et-EE" dirty="0"/>
              <a:t>Toetus kantakse üle arvestades projekti perioodi algust.</a:t>
            </a:r>
          </a:p>
        </p:txBody>
      </p:sp>
    </p:spTree>
    <p:extLst>
      <p:ext uri="{BB962C8B-B14F-4D97-AF65-F5344CB8AC3E}">
        <p14:creationId xmlns:p14="http://schemas.microsoft.com/office/powerpoint/2010/main" val="2310703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Taotlused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sz="2600" dirty="0"/>
              <a:t>Esitada võib kuni </a:t>
            </a:r>
            <a:r>
              <a:rPr lang="et-EE" sz="2600" dirty="0">
                <a:solidFill>
                  <a:srgbClr val="0070C0"/>
                </a:solidFill>
              </a:rPr>
              <a:t>2</a:t>
            </a:r>
            <a:r>
              <a:rPr lang="et-EE" sz="2600" dirty="0"/>
              <a:t> taotlust taotlusvoorus, juhul kui need on esitatud </a:t>
            </a:r>
            <a:r>
              <a:rPr lang="et-EE" sz="2600" dirty="0">
                <a:solidFill>
                  <a:srgbClr val="0070C0"/>
                </a:solidFill>
              </a:rPr>
              <a:t>erinevatesse</a:t>
            </a:r>
            <a:r>
              <a:rPr lang="et-EE" sz="2600" dirty="0"/>
              <a:t> meetmetesse;</a:t>
            </a:r>
          </a:p>
          <a:p>
            <a:r>
              <a:rPr lang="et-EE" sz="2600" dirty="0"/>
              <a:t>Toetuse maksimaalne summa </a:t>
            </a:r>
            <a:r>
              <a:rPr lang="et-EE" sz="2600" dirty="0">
                <a:solidFill>
                  <a:srgbClr val="0070C0"/>
                </a:solidFill>
              </a:rPr>
              <a:t>2000 €</a:t>
            </a:r>
          </a:p>
          <a:p>
            <a:r>
              <a:rPr lang="et-EE" sz="2600" dirty="0"/>
              <a:t>Omafinantseering vähemalt </a:t>
            </a:r>
            <a:r>
              <a:rPr lang="et-EE" sz="2600" dirty="0">
                <a:solidFill>
                  <a:srgbClr val="0070C0"/>
                </a:solidFill>
              </a:rPr>
              <a:t>10,00%</a:t>
            </a:r>
            <a:r>
              <a:rPr lang="et-EE" sz="2600" dirty="0"/>
              <a:t> projekti kogumaksumusest.</a:t>
            </a:r>
          </a:p>
          <a:p>
            <a:r>
              <a:rPr lang="et-EE" sz="2600" dirty="0"/>
              <a:t>Omafinantseering peab olema </a:t>
            </a:r>
            <a:r>
              <a:rPr lang="et-EE" sz="2600" u="sng" dirty="0">
                <a:solidFill>
                  <a:srgbClr val="0070C0"/>
                </a:solidFill>
              </a:rPr>
              <a:t>rahaline.</a:t>
            </a:r>
            <a:r>
              <a:rPr lang="et-EE" dirty="0"/>
              <a:t> </a:t>
            </a:r>
          </a:p>
          <a:p>
            <a:r>
              <a:rPr lang="et-EE" sz="2600" dirty="0">
                <a:solidFill>
                  <a:srgbClr val="FF0000"/>
                </a:solidFill>
              </a:rPr>
              <a:t>NB! 2016 ei ole omafinantseeringuna lubatud rahaliselt mõõdetav panus.</a:t>
            </a:r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394053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Taotlused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t-EE" sz="2100" dirty="0"/>
              <a:t>Taotlus koosneb:</a:t>
            </a:r>
          </a:p>
          <a:p>
            <a:r>
              <a:rPr lang="et-EE" sz="2100" dirty="0">
                <a:solidFill>
                  <a:srgbClr val="0070C0"/>
                </a:solidFill>
              </a:rPr>
              <a:t>taotlusvormist;</a:t>
            </a:r>
          </a:p>
          <a:p>
            <a:r>
              <a:rPr lang="et-EE" sz="2100" dirty="0">
                <a:solidFill>
                  <a:srgbClr val="0070C0"/>
                </a:solidFill>
              </a:rPr>
              <a:t>eelarvevormist;</a:t>
            </a:r>
          </a:p>
          <a:p>
            <a:r>
              <a:rPr lang="et-EE" sz="2100" dirty="0">
                <a:solidFill>
                  <a:srgbClr val="0070C0"/>
                </a:solidFill>
              </a:rPr>
              <a:t>volikirjast</a:t>
            </a:r>
            <a:r>
              <a:rPr lang="et-EE" sz="2100" dirty="0"/>
              <a:t>, kui taotleja esindusõiguslik isik (taotluse allkirjastaja) tegutseb volikirja alusel;</a:t>
            </a:r>
          </a:p>
          <a:p>
            <a:r>
              <a:rPr lang="et-EE" sz="2100" dirty="0"/>
              <a:t>muudest </a:t>
            </a:r>
            <a:r>
              <a:rPr lang="et-EE" sz="2100" dirty="0">
                <a:solidFill>
                  <a:srgbClr val="0070C0"/>
                </a:solidFill>
              </a:rPr>
              <a:t>projekti sisust tulenevatest</a:t>
            </a:r>
            <a:r>
              <a:rPr lang="et-EE" sz="2100" dirty="0"/>
              <a:t>, programmdokumendi ja taotlusvormi alusel nõutavatest </a:t>
            </a:r>
            <a:r>
              <a:rPr lang="et-EE" sz="2100" dirty="0">
                <a:solidFill>
                  <a:srgbClr val="0070C0"/>
                </a:solidFill>
              </a:rPr>
              <a:t>lisadokumentidest </a:t>
            </a:r>
            <a:r>
              <a:rPr lang="et-EE" sz="2100" dirty="0">
                <a:solidFill>
                  <a:srgbClr val="464024"/>
                </a:solidFill>
              </a:rPr>
              <a:t>(näiteks objekti </a:t>
            </a:r>
            <a:r>
              <a:rPr lang="et-EE" sz="2100" dirty="0">
                <a:solidFill>
                  <a:srgbClr val="0070C0"/>
                </a:solidFill>
              </a:rPr>
              <a:t>omandi- ja kasutusõigust </a:t>
            </a:r>
            <a:r>
              <a:rPr lang="et-EE" sz="2100" dirty="0">
                <a:solidFill>
                  <a:srgbClr val="464024"/>
                </a:solidFill>
              </a:rPr>
              <a:t>tõendavate dokumentide koopiad, kui tehtav investeering seda eeldab; ehitusinvesteeringute puhul </a:t>
            </a:r>
            <a:r>
              <a:rPr lang="et-EE" sz="2100" dirty="0">
                <a:solidFill>
                  <a:srgbClr val="0070C0"/>
                </a:solidFill>
              </a:rPr>
              <a:t>omavalitsuse kinnitus </a:t>
            </a:r>
            <a:r>
              <a:rPr lang="et-EE" sz="2100" dirty="0"/>
              <a:t>selle kohta, et ta on kavandatavast objektist teadlik ja millist luba selle ehitamine nõuab)</a:t>
            </a:r>
          </a:p>
        </p:txBody>
      </p:sp>
    </p:spTree>
    <p:extLst>
      <p:ext uri="{BB962C8B-B14F-4D97-AF65-F5344CB8AC3E}">
        <p14:creationId xmlns:p14="http://schemas.microsoft.com/office/powerpoint/2010/main" val="3838502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08112"/>
          </a:xfrm>
        </p:spPr>
        <p:txBody>
          <a:bodyPr>
            <a:normAutofit/>
          </a:bodyPr>
          <a:lstStyle/>
          <a:p>
            <a:r>
              <a:rPr lang="et-EE" dirty="0"/>
              <a:t>Abikõlblike kulude põhimõtted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772816"/>
            <a:ext cx="8136903" cy="4320009"/>
          </a:xfrm>
        </p:spPr>
        <p:txBody>
          <a:bodyPr>
            <a:noAutofit/>
          </a:bodyPr>
          <a:lstStyle/>
          <a:p>
            <a:r>
              <a:rPr lang="et-EE" sz="1800" dirty="0"/>
              <a:t>kulud peavad olema projekti tegevuste läbiviimisega </a:t>
            </a:r>
            <a:r>
              <a:rPr lang="et-EE" sz="1800" dirty="0">
                <a:solidFill>
                  <a:srgbClr val="0070C0"/>
                </a:solidFill>
              </a:rPr>
              <a:t>otseselt seotud</a:t>
            </a:r>
            <a:r>
              <a:rPr lang="et-EE" sz="1800" dirty="0"/>
              <a:t>, </a:t>
            </a:r>
            <a:r>
              <a:rPr lang="et-EE" sz="1800" dirty="0">
                <a:solidFill>
                  <a:srgbClr val="0070C0"/>
                </a:solidFill>
              </a:rPr>
              <a:t>eelarve seletuskirjas põhjendatud, kalkuleeritud</a:t>
            </a:r>
            <a:r>
              <a:rPr lang="et-EE" sz="1800" dirty="0"/>
              <a:t>, kulusäästlikud, selged, asjakohased ja eesmärgipärased (va üldkulud);</a:t>
            </a:r>
          </a:p>
          <a:p>
            <a:r>
              <a:rPr lang="et-EE" sz="1800" dirty="0"/>
              <a:t>investeeringute ja soetuste puhul peab </a:t>
            </a:r>
            <a:r>
              <a:rPr lang="et-EE" sz="1800" dirty="0">
                <a:solidFill>
                  <a:srgbClr val="0070C0"/>
                </a:solidFill>
              </a:rPr>
              <a:t>vajalikkus</a:t>
            </a:r>
            <a:r>
              <a:rPr lang="et-EE" sz="1800" dirty="0"/>
              <a:t>, </a:t>
            </a:r>
            <a:r>
              <a:rPr lang="et-EE" sz="1800" dirty="0">
                <a:solidFill>
                  <a:srgbClr val="0070C0"/>
                </a:solidFill>
              </a:rPr>
              <a:t>edasine avalik kasutus</a:t>
            </a:r>
            <a:r>
              <a:rPr lang="et-EE" sz="1800" dirty="0"/>
              <a:t> ning </a:t>
            </a:r>
            <a:r>
              <a:rPr lang="et-EE" sz="1800" dirty="0">
                <a:solidFill>
                  <a:srgbClr val="0070C0"/>
                </a:solidFill>
              </a:rPr>
              <a:t>töökorras hoidmine </a:t>
            </a:r>
            <a:r>
              <a:rPr lang="et-EE" sz="1800" dirty="0"/>
              <a:t>olema taotluses kirjeldatud ja põhjendatud; </a:t>
            </a:r>
          </a:p>
          <a:p>
            <a:r>
              <a:rPr lang="et-EE" sz="1800" dirty="0"/>
              <a:t>üle </a:t>
            </a:r>
            <a:r>
              <a:rPr lang="et-EE" sz="1800" dirty="0">
                <a:solidFill>
                  <a:srgbClr val="0070C0"/>
                </a:solidFill>
              </a:rPr>
              <a:t>kuuesaja (600) euro </a:t>
            </a:r>
            <a:r>
              <a:rPr lang="et-EE" sz="1800" dirty="0"/>
              <a:t>maksvate tellitud tööde, teenuste ja vara soetamise puhul tuleb taotluses esitada </a:t>
            </a:r>
            <a:r>
              <a:rPr lang="et-EE" sz="1800" dirty="0">
                <a:solidFill>
                  <a:srgbClr val="0070C0"/>
                </a:solidFill>
              </a:rPr>
              <a:t>kahe (2) võrdleva hinnapäringu tulemused </a:t>
            </a:r>
            <a:r>
              <a:rPr lang="et-EE" sz="1800" dirty="0"/>
              <a:t>ja valiku </a:t>
            </a:r>
            <a:r>
              <a:rPr lang="et-EE" sz="1800" dirty="0">
                <a:solidFill>
                  <a:srgbClr val="0070C0"/>
                </a:solidFill>
              </a:rPr>
              <a:t>põhjendused</a:t>
            </a:r>
            <a:r>
              <a:rPr lang="et-EE" sz="1800" dirty="0"/>
              <a:t>; </a:t>
            </a:r>
          </a:p>
          <a:p>
            <a:r>
              <a:rPr lang="et-EE" sz="1800" dirty="0"/>
              <a:t>kulud peavad olema tõendatud kulualgdokumentidega ja maksmine </a:t>
            </a:r>
            <a:r>
              <a:rPr lang="et-EE" sz="1800" dirty="0">
                <a:solidFill>
                  <a:srgbClr val="0070C0"/>
                </a:solidFill>
              </a:rPr>
              <a:t>pangakonto väljavõttega </a:t>
            </a:r>
            <a:r>
              <a:rPr lang="et-EE" sz="1800" dirty="0"/>
              <a:t>(va üldkulud vastavas kulugrupis); </a:t>
            </a:r>
          </a:p>
          <a:p>
            <a:r>
              <a:rPr lang="et-EE" sz="1800" dirty="0"/>
              <a:t>kulud, peavad vastama õigusaktidest tulenevatele nõuetele ning toetuse saaja raamatupidamise sise-eeskirjadele;</a:t>
            </a:r>
          </a:p>
          <a:p>
            <a:r>
              <a:rPr lang="et-EE" sz="1800" dirty="0"/>
              <a:t>kulud peavad olema eristatavalt kirjendatud raamatupidamises ning vastavad Eesti Heale Raamatupidamistavale;</a:t>
            </a:r>
          </a:p>
        </p:txBody>
      </p:sp>
    </p:spTree>
    <p:extLst>
      <p:ext uri="{BB962C8B-B14F-4D97-AF65-F5344CB8AC3E}">
        <p14:creationId xmlns:p14="http://schemas.microsoft.com/office/powerpoint/2010/main" val="278833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/>
              <a:t>Abikõlblikud ei ole järgmised kulud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t-EE" sz="2000" dirty="0"/>
              <a:t>kulud, mis </a:t>
            </a:r>
            <a:r>
              <a:rPr lang="et-EE" sz="2000" dirty="0">
                <a:solidFill>
                  <a:srgbClr val="0070C0"/>
                </a:solidFill>
              </a:rPr>
              <a:t>ei vasta abikõlblike kulude põhimõtetele</a:t>
            </a:r>
            <a:r>
              <a:rPr lang="et-EE" sz="2000" dirty="0"/>
              <a:t>; </a:t>
            </a:r>
          </a:p>
          <a:p>
            <a:r>
              <a:rPr lang="et-EE" sz="2000" dirty="0"/>
              <a:t>kulud, mis on meetme eesmärgi saavutamiseks </a:t>
            </a:r>
            <a:r>
              <a:rPr lang="et-EE" sz="2000" dirty="0">
                <a:solidFill>
                  <a:srgbClr val="0070C0"/>
                </a:solidFill>
              </a:rPr>
              <a:t>mittevajalikud</a:t>
            </a:r>
            <a:r>
              <a:rPr lang="et-EE" sz="2000" dirty="0"/>
              <a:t> ja projekti elluviimisega otseselt </a:t>
            </a:r>
            <a:r>
              <a:rPr lang="et-EE" sz="2000" dirty="0">
                <a:solidFill>
                  <a:srgbClr val="0070C0"/>
                </a:solidFill>
              </a:rPr>
              <a:t>mitteseotud</a:t>
            </a:r>
            <a:r>
              <a:rPr lang="et-EE" sz="2000" dirty="0"/>
              <a:t> (va üldkulud);</a:t>
            </a:r>
          </a:p>
          <a:p>
            <a:r>
              <a:rPr lang="et-EE" sz="2000" dirty="0"/>
              <a:t>kulud, mis on tehtud toetuse saajaga seotud isikute </a:t>
            </a:r>
            <a:r>
              <a:rPr lang="et-EE" sz="2000" dirty="0">
                <a:solidFill>
                  <a:srgbClr val="0070C0"/>
                </a:solidFill>
              </a:rPr>
              <a:t>huvide konflikti olukorras</a:t>
            </a:r>
            <a:r>
              <a:rPr lang="et-EE" sz="2000" dirty="0"/>
              <a:t>; </a:t>
            </a:r>
          </a:p>
          <a:p>
            <a:r>
              <a:rPr lang="et-EE" sz="2000" dirty="0"/>
              <a:t>kulud, mis on toetuse saaja poolt välja makstud </a:t>
            </a:r>
            <a:r>
              <a:rPr lang="et-EE" sz="2000" dirty="0">
                <a:solidFill>
                  <a:srgbClr val="0070C0"/>
                </a:solidFill>
              </a:rPr>
              <a:t>sularahas;</a:t>
            </a:r>
            <a:r>
              <a:rPr lang="et-EE" sz="2000" dirty="0"/>
              <a:t> </a:t>
            </a:r>
          </a:p>
          <a:p>
            <a:r>
              <a:rPr lang="et-EE" sz="2000" dirty="0"/>
              <a:t>muud projekti elluviimise seisukohast </a:t>
            </a:r>
            <a:r>
              <a:rPr lang="et-EE" sz="2000" dirty="0">
                <a:solidFill>
                  <a:srgbClr val="0070C0"/>
                </a:solidFill>
              </a:rPr>
              <a:t>põhjendamatud</a:t>
            </a:r>
            <a:r>
              <a:rPr lang="et-EE" sz="2000" dirty="0"/>
              <a:t> ja </a:t>
            </a:r>
            <a:r>
              <a:rPr lang="et-EE" sz="2000" dirty="0">
                <a:solidFill>
                  <a:srgbClr val="0070C0"/>
                </a:solidFill>
              </a:rPr>
              <a:t>ebaolulised</a:t>
            </a:r>
            <a:r>
              <a:rPr lang="et-EE" sz="2000" dirty="0"/>
              <a:t> kulud (näiteks pangakaardi hooldustasud, kindlustamiskulud jne);</a:t>
            </a:r>
          </a:p>
          <a:p>
            <a:r>
              <a:rPr lang="et-EE" sz="2000" dirty="0">
                <a:solidFill>
                  <a:srgbClr val="0070C0"/>
                </a:solidFill>
              </a:rPr>
              <a:t>finantskulud</a:t>
            </a:r>
            <a:r>
              <a:rPr lang="et-EE" sz="2000" dirty="0"/>
              <a:t>, sh pangaülekande tasud, intressikulud, viivised ja trahvid;</a:t>
            </a:r>
          </a:p>
          <a:p>
            <a:r>
              <a:rPr lang="et-EE" sz="2000" dirty="0"/>
              <a:t>NB! kulud </a:t>
            </a:r>
            <a:r>
              <a:rPr lang="et-EE" sz="2000" dirty="0">
                <a:solidFill>
                  <a:schemeClr val="accent1"/>
                </a:solidFill>
              </a:rPr>
              <a:t>raamatupidamisele</a:t>
            </a:r>
            <a:r>
              <a:rPr lang="et-EE" sz="2000" dirty="0"/>
              <a:t> üksnes üldkuludest.</a:t>
            </a:r>
          </a:p>
          <a:p>
            <a:endParaRPr lang="et-EE" sz="1800" dirty="0"/>
          </a:p>
        </p:txBody>
      </p:sp>
    </p:spTree>
    <p:extLst>
      <p:ext uri="{BB962C8B-B14F-4D97-AF65-F5344CB8AC3E}">
        <p14:creationId xmlns:p14="http://schemas.microsoft.com/office/powerpoint/2010/main" val="3500121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t-EE" dirty="0"/>
              <a:t>Meetme 1 abikõlblikud kulud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sz="1600" dirty="0" err="1">
                <a:solidFill>
                  <a:srgbClr val="0070C0"/>
                </a:solidFill>
              </a:rPr>
              <a:t>töötaja(te</a:t>
            </a:r>
            <a:r>
              <a:rPr lang="et-EE" sz="1600" dirty="0">
                <a:solidFill>
                  <a:srgbClr val="0070C0"/>
                </a:solidFill>
              </a:rPr>
              <a:t>)</a:t>
            </a:r>
            <a:r>
              <a:rPr lang="et-EE" sz="1600" dirty="0"/>
              <a:t>, sh projektijuhi töölepingu ja käsunduslepingu (töövõtulepingu) alusel makstav </a:t>
            </a:r>
            <a:r>
              <a:rPr lang="et-EE" sz="1600" dirty="0">
                <a:solidFill>
                  <a:srgbClr val="0070C0"/>
                </a:solidFill>
              </a:rPr>
              <a:t>töötasu</a:t>
            </a:r>
            <a:r>
              <a:rPr lang="et-EE" sz="1600" dirty="0"/>
              <a:t> ja maksud tööjõukuludelt;</a:t>
            </a:r>
          </a:p>
          <a:p>
            <a:r>
              <a:rPr lang="et-EE" sz="1600" dirty="0"/>
              <a:t>projekti tegevuste </a:t>
            </a:r>
            <a:r>
              <a:rPr lang="et-EE" sz="1600" dirty="0">
                <a:solidFill>
                  <a:srgbClr val="0070C0"/>
                </a:solidFill>
              </a:rPr>
              <a:t>elluviimiseks vajalike </a:t>
            </a:r>
            <a:r>
              <a:rPr lang="et-EE" sz="1600" dirty="0"/>
              <a:t>juriidilistelt isikutelt ja FIE-</a:t>
            </a:r>
            <a:r>
              <a:rPr lang="et-EE" sz="1600" dirty="0" err="1"/>
              <a:t>lt</a:t>
            </a:r>
            <a:r>
              <a:rPr lang="et-EE" sz="1600" dirty="0"/>
              <a:t> ostetavate </a:t>
            </a:r>
            <a:r>
              <a:rPr lang="et-EE" sz="1600" dirty="0">
                <a:solidFill>
                  <a:srgbClr val="0070C0"/>
                </a:solidFill>
              </a:rPr>
              <a:t>teenuste</a:t>
            </a:r>
            <a:r>
              <a:rPr lang="et-EE" sz="1600" dirty="0"/>
              <a:t> ja </a:t>
            </a:r>
            <a:r>
              <a:rPr lang="et-EE" sz="1600" dirty="0">
                <a:solidFill>
                  <a:srgbClr val="0070C0"/>
                </a:solidFill>
              </a:rPr>
              <a:t>toodete</a:t>
            </a:r>
            <a:r>
              <a:rPr lang="et-EE" sz="1600" dirty="0"/>
              <a:t> kulud;</a:t>
            </a:r>
          </a:p>
          <a:p>
            <a:r>
              <a:rPr lang="et-EE" sz="1600" dirty="0"/>
              <a:t>projekti </a:t>
            </a:r>
            <a:r>
              <a:rPr lang="et-EE" sz="1600" dirty="0">
                <a:solidFill>
                  <a:srgbClr val="0070C0"/>
                </a:solidFill>
              </a:rPr>
              <a:t>elluviimiseks vajalike </a:t>
            </a:r>
            <a:r>
              <a:rPr lang="et-EE" sz="1600" dirty="0"/>
              <a:t>vahendite ja materjalide soetamise kulud;  </a:t>
            </a:r>
          </a:p>
          <a:p>
            <a:r>
              <a:rPr lang="et-EE" sz="1600" dirty="0"/>
              <a:t>projekti </a:t>
            </a:r>
            <a:r>
              <a:rPr lang="et-EE" sz="1600" dirty="0">
                <a:solidFill>
                  <a:srgbClr val="0070C0"/>
                </a:solidFill>
              </a:rPr>
              <a:t>ürituste elluviimiseks </a:t>
            </a:r>
            <a:r>
              <a:rPr lang="et-EE" sz="1600" dirty="0"/>
              <a:t>vajalikud </a:t>
            </a:r>
            <a:r>
              <a:rPr lang="et-EE" sz="1600" dirty="0">
                <a:solidFill>
                  <a:srgbClr val="0070C0"/>
                </a:solidFill>
              </a:rPr>
              <a:t>ürituste korraldamisega otseselt seotud transpordikulud</a:t>
            </a:r>
            <a:r>
              <a:rPr lang="et-EE" sz="1600" dirty="0"/>
              <a:t> (dokumenteerimine ja hüvitamine õigusaktide nõuete järgi);</a:t>
            </a:r>
          </a:p>
          <a:p>
            <a:r>
              <a:rPr lang="et-EE" sz="1600" dirty="0"/>
              <a:t>projekti üritustel korraldatud võistluste ja konkursside auhinnad, tänukirjad </a:t>
            </a:r>
            <a:r>
              <a:rPr lang="et-EE" sz="1600" dirty="0">
                <a:solidFill>
                  <a:srgbClr val="0070C0"/>
                </a:solidFill>
              </a:rPr>
              <a:t>omafinantseeringu arvelt</a:t>
            </a:r>
            <a:r>
              <a:rPr lang="et-EE" sz="1600" dirty="0"/>
              <a:t>; </a:t>
            </a:r>
          </a:p>
          <a:p>
            <a:r>
              <a:rPr lang="et-EE" sz="1600" dirty="0"/>
              <a:t>projekti üritustel toitlustus- ja toidukaupade ostmise kulud </a:t>
            </a:r>
            <a:r>
              <a:rPr lang="et-EE" sz="1600" dirty="0">
                <a:solidFill>
                  <a:srgbClr val="0070C0"/>
                </a:solidFill>
              </a:rPr>
              <a:t>omafinantseeringu arvelt</a:t>
            </a:r>
            <a:r>
              <a:rPr lang="et-EE" sz="1600" dirty="0"/>
              <a:t>;</a:t>
            </a:r>
          </a:p>
          <a:p>
            <a:r>
              <a:rPr lang="et-EE" sz="1600" dirty="0">
                <a:solidFill>
                  <a:srgbClr val="0070C0"/>
                </a:solidFill>
              </a:rPr>
              <a:t>info </a:t>
            </a:r>
            <a:r>
              <a:rPr lang="et-EE" sz="1600" dirty="0">
                <a:solidFill>
                  <a:srgbClr val="464024"/>
                </a:solidFill>
              </a:rPr>
              <a:t>ja</a:t>
            </a:r>
            <a:r>
              <a:rPr lang="et-EE" sz="1600" dirty="0">
                <a:solidFill>
                  <a:srgbClr val="0070C0"/>
                </a:solidFill>
              </a:rPr>
              <a:t> teavitustegevuse </a:t>
            </a:r>
            <a:r>
              <a:rPr lang="et-EE" sz="1600" dirty="0"/>
              <a:t>seotud kulud;</a:t>
            </a:r>
          </a:p>
          <a:p>
            <a:r>
              <a:rPr lang="et-EE" sz="1600" dirty="0">
                <a:solidFill>
                  <a:srgbClr val="0070C0"/>
                </a:solidFill>
              </a:rPr>
              <a:t>üldkulud</a:t>
            </a:r>
            <a:r>
              <a:rPr lang="et-EE" sz="1600" dirty="0"/>
              <a:t> </a:t>
            </a:r>
            <a:r>
              <a:rPr lang="et-EE" sz="1600" dirty="0">
                <a:solidFill>
                  <a:srgbClr val="0070C0"/>
                </a:solidFill>
              </a:rPr>
              <a:t>kuni 10,00% </a:t>
            </a:r>
            <a:r>
              <a:rPr lang="et-EE" sz="1600" dirty="0"/>
              <a:t>toetusest (kajastatud eelarve vastavas kulugrupis).</a:t>
            </a:r>
          </a:p>
          <a:p>
            <a:r>
              <a:rPr lang="et-EE" sz="1600" dirty="0"/>
              <a:t>riiklikud </a:t>
            </a:r>
            <a:r>
              <a:rPr lang="et-EE" sz="1600" dirty="0">
                <a:solidFill>
                  <a:srgbClr val="0070C0"/>
                </a:solidFill>
              </a:rPr>
              <a:t>maksud</a:t>
            </a:r>
            <a:r>
              <a:rPr lang="et-EE" sz="1600" dirty="0"/>
              <a:t> ja </a:t>
            </a:r>
            <a:r>
              <a:rPr lang="et-EE" sz="1600" dirty="0">
                <a:solidFill>
                  <a:srgbClr val="0070C0"/>
                </a:solidFill>
              </a:rPr>
              <a:t>lõivud</a:t>
            </a:r>
            <a:r>
              <a:rPr lang="et-EE" sz="1600" dirty="0"/>
              <a:t>, mis ei ole tagastatavad.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170033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t-EE" dirty="0"/>
              <a:t>Meetme 1 mitteabikõlblikud kulud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t-EE" sz="2000" dirty="0">
                <a:solidFill>
                  <a:srgbClr val="0070C0"/>
                </a:solidFill>
              </a:rPr>
              <a:t>projektijuhtimise kulud </a:t>
            </a:r>
            <a:r>
              <a:rPr lang="et-EE" sz="2000" dirty="0"/>
              <a:t>sisseostetud </a:t>
            </a:r>
            <a:r>
              <a:rPr lang="et-EE" sz="2000" dirty="0">
                <a:solidFill>
                  <a:srgbClr val="0070C0"/>
                </a:solidFill>
              </a:rPr>
              <a:t>teenusena</a:t>
            </a:r>
            <a:r>
              <a:rPr lang="et-EE" sz="2000" dirty="0"/>
              <a:t> teistelt  juriidilistelt isikutelt (va leping FIE-ga), </a:t>
            </a:r>
          </a:p>
          <a:p>
            <a:r>
              <a:rPr lang="et-EE" sz="2000" dirty="0"/>
              <a:t>amortisatsioonikulud; </a:t>
            </a:r>
          </a:p>
          <a:p>
            <a:r>
              <a:rPr lang="et-EE" sz="2000" dirty="0"/>
              <a:t>esinduskulud ja kingitused; </a:t>
            </a:r>
          </a:p>
          <a:p>
            <a:r>
              <a:rPr lang="et-EE" sz="2000" dirty="0"/>
              <a:t>projekti üritustel korraldatud võistluste ja konkursside </a:t>
            </a:r>
            <a:r>
              <a:rPr lang="et-EE" sz="2000" dirty="0">
                <a:solidFill>
                  <a:srgbClr val="0070C0"/>
                </a:solidFill>
              </a:rPr>
              <a:t>auhindade</a:t>
            </a:r>
            <a:r>
              <a:rPr lang="et-EE" sz="2000" dirty="0"/>
              <a:t> ostmise kulud </a:t>
            </a:r>
            <a:r>
              <a:rPr lang="et-EE" sz="2000" dirty="0">
                <a:solidFill>
                  <a:srgbClr val="0070C0"/>
                </a:solidFill>
              </a:rPr>
              <a:t>toetuse arvelt</a:t>
            </a:r>
            <a:r>
              <a:rPr lang="et-EE" sz="2000" dirty="0"/>
              <a:t>;</a:t>
            </a:r>
          </a:p>
          <a:p>
            <a:r>
              <a:rPr lang="et-EE" sz="2000" dirty="0"/>
              <a:t>projekti üritustel </a:t>
            </a:r>
            <a:r>
              <a:rPr lang="et-EE" sz="2000" dirty="0">
                <a:solidFill>
                  <a:srgbClr val="0070C0"/>
                </a:solidFill>
              </a:rPr>
              <a:t>toitlustus- ja toidukaupade ostmise </a:t>
            </a:r>
            <a:r>
              <a:rPr lang="et-EE" sz="2000" dirty="0"/>
              <a:t>kulud </a:t>
            </a:r>
            <a:r>
              <a:rPr lang="et-EE" sz="2000" dirty="0">
                <a:solidFill>
                  <a:srgbClr val="0070C0"/>
                </a:solidFill>
              </a:rPr>
              <a:t>toetuse arvelt</a:t>
            </a:r>
            <a:r>
              <a:rPr lang="et-EE" sz="2000" dirty="0"/>
              <a:t>;</a:t>
            </a:r>
          </a:p>
          <a:p>
            <a:r>
              <a:rPr lang="fi-FI" sz="2000" dirty="0"/>
              <a:t>hoonete ja ruumide </a:t>
            </a:r>
            <a:r>
              <a:rPr lang="fi-FI" sz="2000" dirty="0">
                <a:solidFill>
                  <a:schemeClr val="accent1"/>
                </a:solidFill>
              </a:rPr>
              <a:t>ehitus-, rekonstrueerimis- ja remonttööde </a:t>
            </a:r>
            <a:r>
              <a:rPr lang="fi-FI" sz="2000" dirty="0" err="1"/>
              <a:t>kulud</a:t>
            </a:r>
            <a:r>
              <a:rPr lang="et-EE" sz="2000" dirty="0"/>
              <a:t>;</a:t>
            </a:r>
          </a:p>
          <a:p>
            <a:r>
              <a:rPr lang="et-EE" sz="2000" dirty="0">
                <a:solidFill>
                  <a:schemeClr val="accent1"/>
                </a:solidFill>
              </a:rPr>
              <a:t>üle 100 euro</a:t>
            </a:r>
            <a:r>
              <a:rPr lang="et-EE" sz="2000" dirty="0"/>
              <a:t> maksvate seadmete soetamise kulud.</a:t>
            </a:r>
          </a:p>
          <a:p>
            <a:r>
              <a:rPr lang="et-EE" sz="2000" dirty="0"/>
              <a:t>organisatsioonide, sh rahvusvaheliste organisatsioonide </a:t>
            </a:r>
            <a:r>
              <a:rPr lang="et-EE" sz="2000" dirty="0">
                <a:solidFill>
                  <a:srgbClr val="0070C0"/>
                </a:solidFill>
              </a:rPr>
              <a:t>liikmemaksud</a:t>
            </a:r>
            <a:r>
              <a:rPr lang="et-EE" sz="2000" dirty="0"/>
              <a:t>.</a:t>
            </a:r>
            <a:endParaRPr lang="et-EE" sz="1800" dirty="0"/>
          </a:p>
        </p:txBody>
      </p:sp>
    </p:spTree>
    <p:extLst>
      <p:ext uri="{BB962C8B-B14F-4D97-AF65-F5344CB8AC3E}">
        <p14:creationId xmlns:p14="http://schemas.microsoft.com/office/powerpoint/2010/main" val="1856437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t-EE" dirty="0"/>
              <a:t>Meetme 2 abikõlblikud ja mitteabikõlblikud kulud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t-EE" sz="2400" dirty="0"/>
              <a:t>Abikõlblikud on:</a:t>
            </a:r>
          </a:p>
          <a:p>
            <a:pPr lvl="2"/>
            <a:r>
              <a:rPr lang="et-EE" dirty="0">
                <a:solidFill>
                  <a:srgbClr val="0070C0"/>
                </a:solidFill>
              </a:rPr>
              <a:t>investeeringute</a:t>
            </a:r>
            <a:r>
              <a:rPr lang="et-EE" dirty="0"/>
              <a:t> ja </a:t>
            </a:r>
            <a:r>
              <a:rPr lang="et-EE" dirty="0">
                <a:solidFill>
                  <a:srgbClr val="0070C0"/>
                </a:solidFill>
              </a:rPr>
              <a:t>soetuste</a:t>
            </a:r>
            <a:r>
              <a:rPr lang="et-EE" dirty="0"/>
              <a:t> kulud;</a:t>
            </a:r>
          </a:p>
          <a:p>
            <a:pPr lvl="2"/>
            <a:r>
              <a:rPr lang="et-EE" dirty="0"/>
              <a:t>investeeringute ja soetuste kasutusele võtmisega </a:t>
            </a:r>
            <a:r>
              <a:rPr lang="et-EE" dirty="0">
                <a:solidFill>
                  <a:srgbClr val="0070C0"/>
                </a:solidFill>
              </a:rPr>
              <a:t>otseselt seotud</a:t>
            </a:r>
            <a:r>
              <a:rPr lang="et-EE" dirty="0"/>
              <a:t> juriidilistelt isikutelt (sh FIE) </a:t>
            </a:r>
            <a:r>
              <a:rPr lang="et-EE" dirty="0">
                <a:solidFill>
                  <a:srgbClr val="0070C0"/>
                </a:solidFill>
              </a:rPr>
              <a:t>sisseostetavate teenuste kulud</a:t>
            </a:r>
            <a:r>
              <a:rPr lang="et-EE" dirty="0"/>
              <a:t> (transpordikulud, ehitusteenuse kulud, seadme paigaldamise kulud jmt);</a:t>
            </a:r>
          </a:p>
          <a:p>
            <a:pPr lvl="2"/>
            <a:r>
              <a:rPr lang="et-EE" dirty="0"/>
              <a:t>riiklikud </a:t>
            </a:r>
            <a:r>
              <a:rPr lang="et-EE" dirty="0">
                <a:solidFill>
                  <a:srgbClr val="0070C0"/>
                </a:solidFill>
              </a:rPr>
              <a:t>maksud</a:t>
            </a:r>
            <a:r>
              <a:rPr lang="et-EE" dirty="0"/>
              <a:t> ja </a:t>
            </a:r>
            <a:r>
              <a:rPr lang="et-EE" dirty="0">
                <a:solidFill>
                  <a:srgbClr val="0070C0"/>
                </a:solidFill>
              </a:rPr>
              <a:t>lõivud</a:t>
            </a:r>
            <a:r>
              <a:rPr lang="et-EE" dirty="0"/>
              <a:t>, mis ei ole tagastatavad</a:t>
            </a:r>
          </a:p>
          <a:p>
            <a:pPr lvl="2"/>
            <a:r>
              <a:rPr lang="et-EE" dirty="0">
                <a:solidFill>
                  <a:srgbClr val="0070C0"/>
                </a:solidFill>
              </a:rPr>
              <a:t>üldkulud</a:t>
            </a:r>
            <a:r>
              <a:rPr lang="et-EE" dirty="0"/>
              <a:t> (sh projektijuhtimine) </a:t>
            </a:r>
            <a:r>
              <a:rPr lang="et-EE" dirty="0">
                <a:solidFill>
                  <a:srgbClr val="0070C0"/>
                </a:solidFill>
              </a:rPr>
              <a:t>kuni 10,00% </a:t>
            </a:r>
            <a:r>
              <a:rPr lang="et-EE" dirty="0"/>
              <a:t>toetusest, mis on kajastatud eelarve vastavas kulugrupis.</a:t>
            </a:r>
          </a:p>
          <a:p>
            <a:r>
              <a:rPr lang="et-EE" sz="2400" dirty="0">
                <a:solidFill>
                  <a:srgbClr val="0070C0"/>
                </a:solidFill>
              </a:rPr>
              <a:t>Mitteabikõlblikud</a:t>
            </a:r>
            <a:r>
              <a:rPr lang="et-EE" sz="2400" dirty="0"/>
              <a:t> on </a:t>
            </a:r>
            <a:r>
              <a:rPr lang="et-EE" sz="2400" dirty="0">
                <a:solidFill>
                  <a:srgbClr val="0070C0"/>
                </a:solidFill>
              </a:rPr>
              <a:t>kõik kulud</a:t>
            </a:r>
            <a:r>
              <a:rPr lang="et-EE" sz="2400" dirty="0"/>
              <a:t>, mis ei</a:t>
            </a:r>
            <a:r>
              <a:rPr lang="et-EE" sz="2400" dirty="0">
                <a:solidFill>
                  <a:srgbClr val="0070C0"/>
                </a:solidFill>
              </a:rPr>
              <a:t> ole abikõlblikuna</a:t>
            </a:r>
            <a:r>
              <a:rPr lang="et-EE" sz="2400" dirty="0"/>
              <a:t> programmdokumendis </a:t>
            </a:r>
            <a:r>
              <a:rPr lang="et-EE" sz="2400" dirty="0">
                <a:solidFill>
                  <a:srgbClr val="0070C0"/>
                </a:solidFill>
              </a:rPr>
              <a:t>nimetatud</a:t>
            </a:r>
            <a:r>
              <a:rPr lang="et-EE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8226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Programmi eesmärk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r>
              <a:rPr lang="et-EE" dirty="0"/>
              <a:t>on kohaliku arengu ja kogukondade elujõulisuse tugevdamine </a:t>
            </a:r>
            <a:r>
              <a:rPr lang="et-EE" b="1" dirty="0">
                <a:solidFill>
                  <a:srgbClr val="0070C0"/>
                </a:solidFill>
              </a:rPr>
              <a:t>kogukondliku </a:t>
            </a:r>
            <a:r>
              <a:rPr lang="et-EE" dirty="0">
                <a:solidFill>
                  <a:srgbClr val="0070C0"/>
                </a:solidFill>
              </a:rPr>
              <a:t>initsiatiivi, koostöö </a:t>
            </a:r>
            <a:r>
              <a:rPr lang="et-EE" dirty="0"/>
              <a:t>ja </a:t>
            </a:r>
            <a:r>
              <a:rPr lang="et-EE" dirty="0">
                <a:solidFill>
                  <a:srgbClr val="0070C0"/>
                </a:solidFill>
              </a:rPr>
              <a:t>identiteedi</a:t>
            </a:r>
            <a:r>
              <a:rPr lang="et-EE" dirty="0"/>
              <a:t> tugevdamise kaudu ning kohalike elanike teadmiste ja oskuste kasvu kaudu.</a:t>
            </a:r>
          </a:p>
        </p:txBody>
      </p:sp>
    </p:spTree>
    <p:extLst>
      <p:ext uri="{BB962C8B-B14F-4D97-AF65-F5344CB8AC3E}">
        <p14:creationId xmlns:p14="http://schemas.microsoft.com/office/powerpoint/2010/main" val="38778563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Menetlemine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t-EE" sz="2400" dirty="0"/>
              <a:t>Taotlusi menetleb asukohajärgne </a:t>
            </a:r>
            <a:r>
              <a:rPr lang="et-EE" sz="2400" dirty="0">
                <a:solidFill>
                  <a:srgbClr val="0070C0"/>
                </a:solidFill>
              </a:rPr>
              <a:t>maavalitsus</a:t>
            </a:r>
            <a:r>
              <a:rPr lang="et-EE" sz="2400" dirty="0"/>
              <a:t>;</a:t>
            </a:r>
          </a:p>
          <a:p>
            <a:r>
              <a:rPr lang="et-EE" sz="2400" dirty="0"/>
              <a:t>Taotluse menetlemise aeg on kuni </a:t>
            </a:r>
            <a:r>
              <a:rPr lang="et-EE" sz="2400" dirty="0">
                <a:solidFill>
                  <a:srgbClr val="0070C0"/>
                </a:solidFill>
              </a:rPr>
              <a:t>40 tööpäeva;</a:t>
            </a:r>
          </a:p>
          <a:p>
            <a:r>
              <a:rPr lang="et-EE" sz="2400" dirty="0"/>
              <a:t>Taotlejale võib anda </a:t>
            </a:r>
            <a:r>
              <a:rPr lang="et-EE" sz="2400" dirty="0">
                <a:solidFill>
                  <a:srgbClr val="0070C0"/>
                </a:solidFill>
              </a:rPr>
              <a:t>täiendava tähtaja puuduste kõrvaldamiseks</a:t>
            </a:r>
            <a:r>
              <a:rPr lang="et-EE" sz="2400" dirty="0"/>
              <a:t> üksnes siis, kui on tegemist </a:t>
            </a:r>
            <a:r>
              <a:rPr lang="et-EE" sz="2400" dirty="0">
                <a:solidFill>
                  <a:srgbClr val="0070C0"/>
                </a:solidFill>
              </a:rPr>
              <a:t>väikeste ebatäpsustega </a:t>
            </a:r>
            <a:r>
              <a:rPr lang="et-EE" sz="2400" dirty="0"/>
              <a:t>või </a:t>
            </a:r>
            <a:r>
              <a:rPr lang="et-EE" sz="2400" dirty="0">
                <a:solidFill>
                  <a:srgbClr val="0070C0"/>
                </a:solidFill>
              </a:rPr>
              <a:t>tehniliste puudustega</a:t>
            </a:r>
            <a:r>
              <a:rPr lang="et-EE" sz="2400" dirty="0"/>
              <a:t>. Taotlust pärast esitamist </a:t>
            </a:r>
            <a:r>
              <a:rPr lang="et-EE" sz="2400" dirty="0">
                <a:solidFill>
                  <a:srgbClr val="0070C0"/>
                </a:solidFill>
              </a:rPr>
              <a:t>sisuliselt muuta ei või</a:t>
            </a:r>
            <a:r>
              <a:rPr lang="et-EE" sz="2400" dirty="0"/>
              <a:t>.</a:t>
            </a:r>
          </a:p>
          <a:p>
            <a:r>
              <a:rPr lang="et-EE" sz="2400" dirty="0"/>
              <a:t>Programmdokumendis kirjas (punkt 9.2), millal tunnistatakse taotlus </a:t>
            </a:r>
            <a:r>
              <a:rPr lang="et-EE" sz="2400" dirty="0">
                <a:solidFill>
                  <a:srgbClr val="0070C0"/>
                </a:solidFill>
              </a:rPr>
              <a:t>nõuetele mittevastavaks</a:t>
            </a:r>
            <a:r>
              <a:rPr lang="et-EE" dirty="0"/>
              <a:t>.</a:t>
            </a:r>
          </a:p>
          <a:p>
            <a:r>
              <a:rPr lang="et-EE" sz="2400" dirty="0">
                <a:solidFill>
                  <a:srgbClr val="FF0000"/>
                </a:solidFill>
              </a:rPr>
              <a:t>NB! Palun kontrollige kindlasti, et ühingul oleks esitatud 2015 majandusaasta aruanne!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8518480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Hindamine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t-EE" sz="2000" dirty="0"/>
              <a:t>Taotlusi hindab maavanema </a:t>
            </a:r>
            <a:r>
              <a:rPr lang="et-EE" sz="2000" dirty="0">
                <a:solidFill>
                  <a:srgbClr val="464024"/>
                </a:solidFill>
              </a:rPr>
              <a:t>moodustatud</a:t>
            </a:r>
            <a:r>
              <a:rPr lang="et-EE" sz="2000" dirty="0">
                <a:solidFill>
                  <a:srgbClr val="0070C0"/>
                </a:solidFill>
              </a:rPr>
              <a:t> 5 liikmeline komisjon</a:t>
            </a:r>
            <a:r>
              <a:rPr lang="et-EE" sz="2000" dirty="0"/>
              <a:t>;</a:t>
            </a:r>
          </a:p>
          <a:p>
            <a:r>
              <a:rPr lang="et-EE" sz="2000" dirty="0"/>
              <a:t>Komisjonil on õigus teha taotlejale </a:t>
            </a:r>
            <a:r>
              <a:rPr lang="et-EE" sz="2000" dirty="0">
                <a:solidFill>
                  <a:srgbClr val="0070C0"/>
                </a:solidFill>
              </a:rPr>
              <a:t>põhjendatud ettepanek </a:t>
            </a:r>
            <a:r>
              <a:rPr lang="et-EE" sz="2000" dirty="0"/>
              <a:t>projektis mõni tegevus ja/või kulu </a:t>
            </a:r>
            <a:r>
              <a:rPr lang="et-EE" sz="2000" dirty="0">
                <a:solidFill>
                  <a:srgbClr val="0070C0"/>
                </a:solidFill>
              </a:rPr>
              <a:t>välja jätta </a:t>
            </a:r>
            <a:r>
              <a:rPr lang="et-EE" sz="2000" dirty="0"/>
              <a:t>või </a:t>
            </a:r>
            <a:r>
              <a:rPr lang="et-EE" sz="2000" dirty="0">
                <a:solidFill>
                  <a:srgbClr val="0070C0"/>
                </a:solidFill>
              </a:rPr>
              <a:t>vähendada</a:t>
            </a:r>
            <a:r>
              <a:rPr lang="et-EE" sz="2000" dirty="0"/>
              <a:t> kulu jaoks planeeritud </a:t>
            </a:r>
            <a:r>
              <a:rPr lang="et-EE" sz="2000" dirty="0">
                <a:solidFill>
                  <a:srgbClr val="0070C0"/>
                </a:solidFill>
              </a:rPr>
              <a:t>summat</a:t>
            </a:r>
            <a:r>
              <a:rPr lang="et-EE" sz="2000" dirty="0"/>
              <a:t>;</a:t>
            </a:r>
          </a:p>
          <a:p>
            <a:r>
              <a:rPr lang="et-EE" sz="2000" dirty="0"/>
              <a:t>Hindamiskriteeriumiteks on</a:t>
            </a:r>
          </a:p>
          <a:p>
            <a:pPr lvl="1"/>
            <a:r>
              <a:rPr lang="et-EE" sz="1600" dirty="0"/>
              <a:t>projekti eesmärgi vastavus meetme ja programmi eesmärkidele ning projekti tulemuste mõju kogukonna elujõulisuse tugevnemisele; </a:t>
            </a:r>
          </a:p>
          <a:p>
            <a:pPr lvl="1"/>
            <a:r>
              <a:rPr lang="et-EE" sz="1600" dirty="0"/>
              <a:t>projekti vajalikkus kogukonna jaoks ning kogukonnaliikmete kaasatus projekti elluviimisesse; </a:t>
            </a:r>
          </a:p>
          <a:p>
            <a:pPr lvl="1"/>
            <a:r>
              <a:rPr lang="et-EE" sz="1600" dirty="0"/>
              <a:t>projekti tegevuste (valitud lahenduste) põhjendatus ja vajalikkus kavandatud tulemuse saavutamiseks; </a:t>
            </a:r>
          </a:p>
          <a:p>
            <a:pPr lvl="1"/>
            <a:r>
              <a:rPr lang="et-EE" sz="1600" dirty="0"/>
              <a:t>projekti tulemuste jätkusuutlikkus; </a:t>
            </a:r>
          </a:p>
          <a:p>
            <a:pPr lvl="1"/>
            <a:r>
              <a:rPr lang="et-EE" sz="1600" dirty="0"/>
              <a:t>projekti eelarve kulude põhjendatus; </a:t>
            </a:r>
          </a:p>
          <a:p>
            <a:pPr lvl="1"/>
            <a:r>
              <a:rPr lang="et-EE" sz="1600" dirty="0"/>
              <a:t>projekti ettevalmistuse kvaliteet, taotleja senised kogemused ja projektijuhi suutlikkus projekti ellu viia </a:t>
            </a:r>
          </a:p>
          <a:p>
            <a:r>
              <a:rPr lang="et-EE" sz="2000" dirty="0"/>
              <a:t>Erinevatel meetmetel erinev osakaal kriteeriumitel.</a:t>
            </a:r>
          </a:p>
          <a:p>
            <a:r>
              <a:rPr lang="et-EE" sz="2000" dirty="0"/>
              <a:t>Hindamisskaala on 0-4. Positiivne hinne vähemalt </a:t>
            </a:r>
            <a:r>
              <a:rPr lang="et-EE" sz="2000" dirty="0">
                <a:solidFill>
                  <a:srgbClr val="0070C0"/>
                </a:solidFill>
              </a:rPr>
              <a:t>2,0</a:t>
            </a:r>
          </a:p>
          <a:p>
            <a:pPr lvl="1"/>
            <a:endParaRPr lang="et-EE" sz="1600" dirty="0"/>
          </a:p>
        </p:txBody>
      </p:sp>
    </p:spTree>
    <p:extLst>
      <p:ext uri="{BB962C8B-B14F-4D97-AF65-F5344CB8AC3E}">
        <p14:creationId xmlns:p14="http://schemas.microsoft.com/office/powerpoint/2010/main" val="1819127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t-EE" dirty="0"/>
              <a:t>Muudatused projektis ja tagasimaksmine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sz="2000" dirty="0">
                <a:solidFill>
                  <a:srgbClr val="0070C0"/>
                </a:solidFill>
              </a:rPr>
              <a:t>ajakava</a:t>
            </a:r>
            <a:r>
              <a:rPr lang="et-EE" sz="2000" dirty="0"/>
              <a:t>, </a:t>
            </a:r>
            <a:r>
              <a:rPr lang="et-EE" sz="2000" dirty="0">
                <a:solidFill>
                  <a:srgbClr val="0070C0"/>
                </a:solidFill>
              </a:rPr>
              <a:t>tegevuste</a:t>
            </a:r>
            <a:r>
              <a:rPr lang="et-EE" sz="2000" dirty="0"/>
              <a:t>, </a:t>
            </a:r>
            <a:r>
              <a:rPr lang="et-EE" sz="2000" dirty="0">
                <a:solidFill>
                  <a:srgbClr val="0070C0"/>
                </a:solidFill>
              </a:rPr>
              <a:t>eelarve</a:t>
            </a:r>
            <a:r>
              <a:rPr lang="et-EE" sz="2000" dirty="0"/>
              <a:t> muutmiseks peab toetuse saaja saama </a:t>
            </a:r>
            <a:r>
              <a:rPr lang="et-EE" sz="2000" dirty="0">
                <a:solidFill>
                  <a:srgbClr val="0070C0"/>
                </a:solidFill>
              </a:rPr>
              <a:t>maavalitsuse nõusoleku</a:t>
            </a:r>
            <a:r>
              <a:rPr lang="et-EE" sz="2000" dirty="0"/>
              <a:t>. Vajadusel vormistatakse lepingu muudatus;</a:t>
            </a:r>
          </a:p>
          <a:p>
            <a:r>
              <a:rPr lang="et-EE" sz="2000" dirty="0">
                <a:solidFill>
                  <a:srgbClr val="0070C0"/>
                </a:solidFill>
              </a:rPr>
              <a:t>üldkulude osakaalu </a:t>
            </a:r>
            <a:r>
              <a:rPr lang="et-EE" sz="2000" dirty="0"/>
              <a:t>eelarves muuta </a:t>
            </a:r>
            <a:r>
              <a:rPr lang="et-EE" sz="2000" dirty="0">
                <a:solidFill>
                  <a:srgbClr val="0070C0"/>
                </a:solidFill>
              </a:rPr>
              <a:t>ei saa</a:t>
            </a:r>
            <a:r>
              <a:rPr lang="et-EE" sz="2000" dirty="0"/>
              <a:t>;</a:t>
            </a:r>
          </a:p>
          <a:p>
            <a:r>
              <a:rPr lang="et-EE" sz="2000" dirty="0"/>
              <a:t>Lubatud on </a:t>
            </a:r>
            <a:r>
              <a:rPr lang="et-EE" sz="2000" dirty="0">
                <a:solidFill>
                  <a:srgbClr val="0070C0"/>
                </a:solidFill>
              </a:rPr>
              <a:t>maavalitsuse nõusolekuta </a:t>
            </a:r>
            <a:r>
              <a:rPr lang="et-EE" sz="2000" dirty="0"/>
              <a:t>muudatused kulugruppide vahel, kui muudetakse </a:t>
            </a:r>
            <a:r>
              <a:rPr lang="et-EE" sz="2000" dirty="0">
                <a:solidFill>
                  <a:srgbClr val="0070C0"/>
                </a:solidFill>
              </a:rPr>
              <a:t>vähem, kui 10% kulugrupi toetusest</a:t>
            </a:r>
            <a:r>
              <a:rPr lang="et-EE" sz="2000" dirty="0"/>
              <a:t>;</a:t>
            </a:r>
          </a:p>
          <a:p>
            <a:r>
              <a:rPr lang="et-EE" sz="2000" dirty="0"/>
              <a:t>omafinantseeringu vähenemisel peab omafinantseering moodustama </a:t>
            </a:r>
            <a:r>
              <a:rPr lang="et-EE" sz="2000" dirty="0">
                <a:solidFill>
                  <a:srgbClr val="0070C0"/>
                </a:solidFill>
              </a:rPr>
              <a:t>vähemalt 10% projekti kogumaksumusest;</a:t>
            </a:r>
          </a:p>
          <a:p>
            <a:r>
              <a:rPr lang="et-EE" sz="2000" dirty="0"/>
              <a:t>Tagasinõutud või kasutamata toetus kantakse </a:t>
            </a:r>
            <a:r>
              <a:rPr lang="et-EE" sz="2000">
                <a:solidFill>
                  <a:srgbClr val="0070C0"/>
                </a:solidFill>
              </a:rPr>
              <a:t>KÜSKi </a:t>
            </a:r>
            <a:r>
              <a:rPr lang="et-EE" sz="2000" dirty="0">
                <a:solidFill>
                  <a:srgbClr val="0070C0"/>
                </a:solidFill>
              </a:rPr>
              <a:t>arvelduskontole</a:t>
            </a:r>
            <a:r>
              <a:rPr lang="et-EE" sz="2000" dirty="0"/>
              <a:t>;</a:t>
            </a:r>
          </a:p>
          <a:p>
            <a:r>
              <a:rPr lang="et-EE" sz="2000" dirty="0"/>
              <a:t>Kui </a:t>
            </a:r>
            <a:r>
              <a:rPr lang="et-EE" sz="2000" dirty="0">
                <a:solidFill>
                  <a:srgbClr val="0070C0"/>
                </a:solidFill>
              </a:rPr>
              <a:t>kasutamata</a:t>
            </a:r>
            <a:r>
              <a:rPr lang="et-EE" sz="2000" dirty="0"/>
              <a:t> jääb vähem kui </a:t>
            </a:r>
            <a:r>
              <a:rPr lang="et-EE" sz="2000" dirty="0">
                <a:solidFill>
                  <a:srgbClr val="0070C0"/>
                </a:solidFill>
              </a:rPr>
              <a:t>5 eurot</a:t>
            </a:r>
            <a:r>
              <a:rPr lang="et-EE" sz="2000" dirty="0"/>
              <a:t>, tagasi maksta ei ole vaja.</a:t>
            </a:r>
          </a:p>
          <a:p>
            <a:endParaRPr lang="et-EE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554584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>
                <a:hlinkClick r:id="rId2"/>
              </a:rPr>
              <a:t>Teavitamine ja logod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sz="2400" dirty="0"/>
              <a:t>Toetuse kasutamisest tuleb toetuse saajal avalikkust teavitada (näiteks maakonna ja KOV ajalehes ja/või oma veebilehel ja/või mõnes aktiivses sotsiaalmeedia kanalis). </a:t>
            </a:r>
          </a:p>
          <a:p>
            <a:pPr marL="0" indent="0">
              <a:buNone/>
            </a:pPr>
            <a:endParaRPr lang="et-EE" sz="2400" dirty="0"/>
          </a:p>
          <a:p>
            <a:pPr marL="0" indent="0">
              <a:buNone/>
            </a:pPr>
            <a:r>
              <a:rPr lang="et-EE" sz="2400" dirty="0"/>
              <a:t>Lisaks tuleb üritustel, trükistel, materjalidel, veebilehel sobivasse kohta paigutada KÜSK veebilehel kättesaadav programmi </a:t>
            </a:r>
            <a:r>
              <a:rPr lang="et-EE" sz="2400" dirty="0">
                <a:solidFill>
                  <a:srgbClr val="0070C0"/>
                </a:solidFill>
              </a:rPr>
              <a:t>logo</a:t>
            </a:r>
            <a:r>
              <a:rPr lang="et-EE" sz="2400" dirty="0"/>
              <a:t> “Regionaalarengu toetuseks” või lause </a:t>
            </a:r>
            <a:r>
              <a:rPr lang="et-EE" sz="2400" dirty="0">
                <a:solidFill>
                  <a:srgbClr val="0070C0"/>
                </a:solidFill>
              </a:rPr>
              <a:t>„Projekti rahastas rahandusministeerium kohaliku omaalgatuse programmi vahenditest“.</a:t>
            </a:r>
          </a:p>
        </p:txBody>
      </p:sp>
    </p:spTree>
    <p:extLst>
      <p:ext uri="{BB962C8B-B14F-4D97-AF65-F5344CB8AC3E}">
        <p14:creationId xmlns:p14="http://schemas.microsoft.com/office/powerpoint/2010/main" val="38375678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08112"/>
          </a:xfrm>
        </p:spPr>
        <p:txBody>
          <a:bodyPr>
            <a:normAutofit/>
          </a:bodyPr>
          <a:lstStyle/>
          <a:p>
            <a:r>
              <a:rPr lang="et-EE" dirty="0"/>
              <a:t>Kokkuvõtteks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2"/>
            <a:ext cx="8208912" cy="417599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et-EE" sz="1800" dirty="0">
                <a:solidFill>
                  <a:srgbClr val="72613E"/>
                </a:solidFill>
              </a:rPr>
              <a:t>„Kogukonna arengu“ meetme kaudu toetatakse kõiki nn „pehmeid tegevusi“, mis tugevdavad kogukonda, samas on võimalik soetada ka tegevuste elluviimiseks vajalikke väikevahendeid, materjale jmt</a:t>
            </a:r>
          </a:p>
          <a:p>
            <a:pPr>
              <a:buFont typeface="Wingdings" pitchFamily="2" charset="2"/>
              <a:buChar char="ü"/>
            </a:pPr>
            <a:r>
              <a:rPr lang="et-EE" sz="1800" dirty="0">
                <a:solidFill>
                  <a:srgbClr val="72613E"/>
                </a:solidFill>
              </a:rPr>
              <a:t>„Elukeskkonna ja kogukonnateenuste arendamise“ meetme kaudu toetatakse investeeringuid ja investeeringute tegemiseks otseselt vajalikke sisseostetavaid teenuseid</a:t>
            </a:r>
          </a:p>
          <a:p>
            <a:pPr>
              <a:buFont typeface="Wingdings" pitchFamily="2" charset="2"/>
              <a:buChar char="ü"/>
            </a:pPr>
            <a:r>
              <a:rPr lang="et-EE" sz="1800" dirty="0">
                <a:solidFill>
                  <a:srgbClr val="72613E"/>
                </a:solidFill>
              </a:rPr>
              <a:t>2 taotlust võib esitada juhul, kui need on erinevatesse meetmetesse</a:t>
            </a:r>
          </a:p>
          <a:p>
            <a:pPr>
              <a:buFont typeface="Wingdings" pitchFamily="2" charset="2"/>
              <a:buChar char="ü"/>
            </a:pPr>
            <a:r>
              <a:rPr lang="et-EE" sz="1800" dirty="0">
                <a:solidFill>
                  <a:srgbClr val="72613E"/>
                </a:solidFill>
              </a:rPr>
              <a:t>omafinantseeringuna on lubatud ainult rahaline panus.</a:t>
            </a:r>
          </a:p>
          <a:p>
            <a:pPr>
              <a:buFont typeface="Wingdings" pitchFamily="2" charset="2"/>
              <a:buChar char="ü"/>
            </a:pPr>
            <a:r>
              <a:rPr lang="et-EE" sz="1800" dirty="0">
                <a:solidFill>
                  <a:srgbClr val="72613E"/>
                </a:solidFill>
              </a:rPr>
              <a:t>taotlused tuleb saata maavalitsustesse kindlal kellaajal (va posti teel), ühendus peab olema sellesse maakonda registreeritud;</a:t>
            </a:r>
          </a:p>
          <a:p>
            <a:pPr>
              <a:buFont typeface="Wingdings" pitchFamily="2" charset="2"/>
              <a:buChar char="ü"/>
            </a:pPr>
            <a:r>
              <a:rPr lang="et-EE" sz="1800" dirty="0">
                <a:solidFill>
                  <a:srgbClr val="72613E"/>
                </a:solidFill>
              </a:rPr>
              <a:t>elektrooniliselt esitades tuleb </a:t>
            </a:r>
            <a:r>
              <a:rPr lang="et-EE" sz="1800" dirty="0" err="1">
                <a:solidFill>
                  <a:srgbClr val="72613E"/>
                </a:solidFill>
              </a:rPr>
              <a:t>digiallkirjastada</a:t>
            </a:r>
            <a:r>
              <a:rPr lang="et-EE" sz="1800" dirty="0">
                <a:solidFill>
                  <a:srgbClr val="72613E"/>
                </a:solidFill>
              </a:rPr>
              <a:t> nii taotlus- kui eelarvevorm;</a:t>
            </a:r>
          </a:p>
          <a:p>
            <a:pPr>
              <a:buFont typeface="Wingdings" pitchFamily="2" charset="2"/>
              <a:buChar char="ü"/>
            </a:pPr>
            <a:r>
              <a:rPr lang="et-EE" sz="1800" dirty="0">
                <a:solidFill>
                  <a:srgbClr val="72613E"/>
                </a:solidFill>
              </a:rPr>
              <a:t>allkirjastaja peab olema registrikaardile kantud juhatuse liige või juhul, kui allkiri antakse volikirja alusel, tuleb lisada volikiri</a:t>
            </a:r>
          </a:p>
          <a:p>
            <a:pPr>
              <a:buFont typeface="Wingdings" pitchFamily="2" charset="2"/>
              <a:buChar char="ü"/>
            </a:pPr>
            <a:r>
              <a:rPr lang="et-EE" sz="1800" dirty="0">
                <a:solidFill>
                  <a:srgbClr val="72613E"/>
                </a:solidFill>
              </a:rPr>
              <a:t>asumipõhisus kehtib ainult Tallinnas </a:t>
            </a:r>
          </a:p>
          <a:p>
            <a:pPr>
              <a:buFont typeface="Wingdings" pitchFamily="2" charset="2"/>
              <a:buChar char="ü"/>
            </a:pPr>
            <a:r>
              <a:rPr lang="et-EE" sz="1800" dirty="0">
                <a:solidFill>
                  <a:srgbClr val="72613E"/>
                </a:solidFill>
              </a:rPr>
              <a:t>mõlema meetme jaoks on eraldi eelarve- ja taotlusvormid </a:t>
            </a:r>
          </a:p>
          <a:p>
            <a:pPr>
              <a:buFont typeface="Wingdings" pitchFamily="2" charset="2"/>
              <a:buChar char="ü"/>
            </a:pPr>
            <a:endParaRPr lang="et-EE" sz="2000" dirty="0"/>
          </a:p>
        </p:txBody>
      </p:sp>
    </p:spTree>
    <p:extLst>
      <p:ext uri="{BB962C8B-B14F-4D97-AF65-F5344CB8AC3E}">
        <p14:creationId xmlns:p14="http://schemas.microsoft.com/office/powerpoint/2010/main" val="39709101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t-EE" dirty="0"/>
              <a:t>Kohaliku omaalgatuse </a:t>
            </a:r>
            <a:r>
              <a:rPr lang="et-EE"/>
              <a:t>programm 2016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t-EE" sz="3600" dirty="0">
                <a:solidFill>
                  <a:srgbClr val="72613E"/>
                </a:solidFill>
              </a:rPr>
              <a:t>SUUR TÄNU </a:t>
            </a:r>
            <a:r>
              <a:rPr lang="et-EE" sz="3600" dirty="0">
                <a:solidFill>
                  <a:srgbClr val="72613E"/>
                </a:solidFill>
                <a:sym typeface="Wingdings" panose="05000000000000000000" pitchFamily="2" charset="2"/>
              </a:rPr>
              <a:t></a:t>
            </a:r>
          </a:p>
          <a:p>
            <a:pPr marL="0" indent="0" algn="ctr">
              <a:buNone/>
            </a:pPr>
            <a:endParaRPr lang="et-EE" sz="3600" dirty="0">
              <a:solidFill>
                <a:srgbClr val="72613E"/>
              </a:solidFill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t-EE" sz="2400" dirty="0">
                <a:solidFill>
                  <a:srgbClr val="72613E"/>
                </a:solidFill>
                <a:sym typeface="Wingdings" panose="05000000000000000000" pitchFamily="2" charset="2"/>
              </a:rPr>
              <a:t>Tarmo </a:t>
            </a:r>
            <a:r>
              <a:rPr lang="et-EE" sz="2400" dirty="0" err="1">
                <a:solidFill>
                  <a:srgbClr val="72613E"/>
                </a:solidFill>
                <a:sym typeface="Wingdings" panose="05000000000000000000" pitchFamily="2" charset="2"/>
              </a:rPr>
              <a:t>Treimann</a:t>
            </a:r>
            <a:endParaRPr lang="et-EE" sz="2400" dirty="0">
              <a:solidFill>
                <a:srgbClr val="72613E"/>
              </a:solidFill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t-EE" sz="2400" dirty="0">
                <a:solidFill>
                  <a:srgbClr val="72613E"/>
                </a:solidFill>
                <a:sym typeface="Wingdings" panose="05000000000000000000" pitchFamily="2" charset="2"/>
              </a:rPr>
              <a:t>SA Kodanikuühiskonna Sihtkapital</a:t>
            </a:r>
          </a:p>
          <a:p>
            <a:pPr marL="0" indent="0" algn="ctr">
              <a:buNone/>
            </a:pPr>
            <a:r>
              <a:rPr lang="et-EE" sz="2400" dirty="0">
                <a:solidFill>
                  <a:srgbClr val="72613E"/>
                </a:solidFill>
                <a:sym typeface="Wingdings" panose="05000000000000000000" pitchFamily="2" charset="2"/>
              </a:rPr>
              <a:t>KOP koordinaator</a:t>
            </a:r>
          </a:p>
          <a:p>
            <a:pPr marL="0" indent="0" algn="ctr">
              <a:buNone/>
            </a:pPr>
            <a:r>
              <a:rPr lang="et-EE" sz="2400" dirty="0">
                <a:solidFill>
                  <a:srgbClr val="72613E"/>
                </a:solidFill>
                <a:sym typeface="Wingdings" panose="05000000000000000000" pitchFamily="2" charset="2"/>
                <a:hlinkClick r:id="rId2"/>
              </a:rPr>
              <a:t>tarmo.treimann@kysk.ee</a:t>
            </a:r>
            <a:endParaRPr lang="et-EE" sz="2400" dirty="0">
              <a:solidFill>
                <a:srgbClr val="72613E"/>
              </a:solidFill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t-EE" sz="2400" dirty="0">
                <a:solidFill>
                  <a:srgbClr val="72613E"/>
                </a:solidFill>
              </a:rPr>
              <a:t>telefon 6560487; mobiil 53013652</a:t>
            </a:r>
          </a:p>
        </p:txBody>
      </p:sp>
    </p:spTree>
    <p:extLst>
      <p:ext uri="{BB962C8B-B14F-4D97-AF65-F5344CB8AC3E}">
        <p14:creationId xmlns:p14="http://schemas.microsoft.com/office/powerpoint/2010/main" val="1167524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t-EE" dirty="0"/>
              <a:t>Meetmed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t-EE" dirty="0"/>
              <a:t>Meede 1 - „ Kogukonna areng“; </a:t>
            </a:r>
          </a:p>
          <a:p>
            <a:r>
              <a:rPr lang="et-EE" dirty="0"/>
              <a:t>Meede 2 - „Elukeskkonna ja kogukonnateenuste arendamine“. </a:t>
            </a:r>
          </a:p>
          <a:p>
            <a:r>
              <a:rPr lang="et-EE" sz="2400" dirty="0"/>
              <a:t>Meetmete </a:t>
            </a:r>
            <a:r>
              <a:rPr lang="et-EE" sz="2400" dirty="0">
                <a:solidFill>
                  <a:srgbClr val="0070C0"/>
                </a:solidFill>
              </a:rPr>
              <a:t>eesmärgid</a:t>
            </a:r>
            <a:r>
              <a:rPr lang="et-EE" dirty="0"/>
              <a:t>:</a:t>
            </a:r>
          </a:p>
          <a:p>
            <a:pPr lvl="1" algn="just"/>
            <a:r>
              <a:rPr lang="et-EE" sz="2000" dirty="0"/>
              <a:t>Meetme 1 eesmärgiks on </a:t>
            </a:r>
            <a:r>
              <a:rPr lang="et-EE" sz="2000" dirty="0">
                <a:solidFill>
                  <a:srgbClr val="0070C0"/>
                </a:solidFill>
              </a:rPr>
              <a:t>tugevad kogukonnad</a:t>
            </a:r>
            <a:r>
              <a:rPr lang="et-EE" sz="2000" dirty="0"/>
              <a:t>, kogukonna identiteedi tugevnemise, kogukonnaliikmete teadmiste ja oskuste kasvu ning tõhusama koostöö kaudu </a:t>
            </a:r>
          </a:p>
          <a:p>
            <a:pPr lvl="1"/>
            <a:r>
              <a:rPr lang="et-EE" sz="2000" dirty="0"/>
              <a:t>Meetme 2 eesmärgiks on kogukonnaliikmete ühistegevust soodustava </a:t>
            </a:r>
            <a:r>
              <a:rPr lang="et-EE" sz="2000" dirty="0">
                <a:solidFill>
                  <a:srgbClr val="0070C0"/>
                </a:solidFill>
              </a:rPr>
              <a:t>avalikus kasutuses </a:t>
            </a:r>
            <a:r>
              <a:rPr lang="et-EE" sz="2000" dirty="0"/>
              <a:t>olevate </a:t>
            </a:r>
            <a:r>
              <a:rPr lang="et-EE" sz="2000" dirty="0">
                <a:solidFill>
                  <a:srgbClr val="0070C0"/>
                </a:solidFill>
              </a:rPr>
              <a:t>objektide</a:t>
            </a:r>
            <a:r>
              <a:rPr lang="et-EE" sz="2000" dirty="0"/>
              <a:t> ja kogukonnaliikmetele vajalike </a:t>
            </a:r>
            <a:r>
              <a:rPr lang="et-EE" sz="2000" dirty="0">
                <a:solidFill>
                  <a:srgbClr val="0070C0"/>
                </a:solidFill>
              </a:rPr>
              <a:t>teenuste</a:t>
            </a:r>
            <a:r>
              <a:rPr lang="et-EE" sz="2000" dirty="0"/>
              <a:t> olemasolu/ tagamine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277303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Mis on projekt?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132856"/>
            <a:ext cx="8172400" cy="3960440"/>
          </a:xfrm>
        </p:spPr>
        <p:txBody>
          <a:bodyPr>
            <a:normAutofit fontScale="92500" lnSpcReduction="10000"/>
          </a:bodyPr>
          <a:lstStyle/>
          <a:p>
            <a:r>
              <a:rPr lang="et-EE" sz="2400" dirty="0"/>
              <a:t>Projekt on kindla </a:t>
            </a:r>
            <a:r>
              <a:rPr lang="et-EE" sz="2400" dirty="0">
                <a:solidFill>
                  <a:srgbClr val="0070C0"/>
                </a:solidFill>
              </a:rPr>
              <a:t>eesmärgi saavutamisele </a:t>
            </a:r>
            <a:r>
              <a:rPr lang="et-EE" sz="2400" dirty="0"/>
              <a:t>suunatud </a:t>
            </a:r>
            <a:r>
              <a:rPr lang="et-EE" sz="2400" dirty="0">
                <a:solidFill>
                  <a:srgbClr val="0070C0"/>
                </a:solidFill>
              </a:rPr>
              <a:t>ajas ja ruumis piiritletud </a:t>
            </a:r>
            <a:r>
              <a:rPr lang="et-EE" sz="2400" dirty="0"/>
              <a:t>ühekordne </a:t>
            </a:r>
            <a:r>
              <a:rPr lang="et-EE" sz="2400" dirty="0">
                <a:solidFill>
                  <a:srgbClr val="0070C0"/>
                </a:solidFill>
              </a:rPr>
              <a:t>tegevus</a:t>
            </a:r>
            <a:r>
              <a:rPr lang="et-EE" sz="2400" dirty="0"/>
              <a:t> või </a:t>
            </a:r>
            <a:r>
              <a:rPr lang="et-EE" sz="2400" dirty="0">
                <a:solidFill>
                  <a:srgbClr val="0070C0"/>
                </a:solidFill>
              </a:rPr>
              <a:t>tegevuste kogum</a:t>
            </a:r>
            <a:r>
              <a:rPr lang="et-EE" sz="2400" dirty="0"/>
              <a:t>, mille elluviimiseks toetust taotletakse või kasutatakse. </a:t>
            </a:r>
            <a:r>
              <a:rPr lang="et-EE" sz="2400" dirty="0">
                <a:solidFill>
                  <a:srgbClr val="C00000"/>
                </a:solidFill>
              </a:rPr>
              <a:t>Vabaühingu projektitaotluse koostamise juhend </a:t>
            </a:r>
            <a:r>
              <a:rPr lang="et-EE" sz="2400" dirty="0">
                <a:hlinkClick r:id="rId2"/>
              </a:rPr>
              <a:t>http://www.kysk.ee/arengu-abimaterjalid</a:t>
            </a:r>
            <a:r>
              <a:rPr lang="et-EE" sz="2400" dirty="0"/>
              <a:t>  </a:t>
            </a:r>
          </a:p>
          <a:p>
            <a:r>
              <a:rPr lang="et-EE" sz="2400" dirty="0"/>
              <a:t>NB! Projekti </a:t>
            </a:r>
            <a:r>
              <a:rPr lang="et-EE" sz="2400" dirty="0">
                <a:solidFill>
                  <a:srgbClr val="0070C0"/>
                </a:solidFill>
              </a:rPr>
              <a:t>perioodi</a:t>
            </a:r>
            <a:r>
              <a:rPr lang="et-EE" sz="2400" dirty="0"/>
              <a:t> kavandades arvestada, et perioodi mahuksid </a:t>
            </a:r>
            <a:r>
              <a:rPr lang="et-EE" sz="2400" dirty="0">
                <a:solidFill>
                  <a:srgbClr val="0070C0"/>
                </a:solidFill>
              </a:rPr>
              <a:t>kõik tegevused </a:t>
            </a:r>
            <a:r>
              <a:rPr lang="et-EE" sz="2400" dirty="0">
                <a:solidFill>
                  <a:srgbClr val="464024"/>
                </a:solidFill>
              </a:rPr>
              <a:t>ja</a:t>
            </a:r>
            <a:r>
              <a:rPr lang="et-EE" sz="2400" dirty="0">
                <a:solidFill>
                  <a:srgbClr val="0070C0"/>
                </a:solidFill>
              </a:rPr>
              <a:t> kulud</a:t>
            </a:r>
            <a:r>
              <a:rPr lang="et-EE" sz="2400" dirty="0"/>
              <a:t>, sh ka ettevalmistavad ja toetavad tegevused ning </a:t>
            </a:r>
            <a:r>
              <a:rPr lang="et-EE" sz="2400" dirty="0" err="1"/>
              <a:t>järeltegevused</a:t>
            </a:r>
            <a:r>
              <a:rPr lang="et-EE" sz="2400" dirty="0"/>
              <a:t> (sh kokkuvõte, aruandlus).</a:t>
            </a:r>
          </a:p>
          <a:p>
            <a:r>
              <a:rPr lang="et-EE" sz="2400" b="1" dirty="0">
                <a:solidFill>
                  <a:srgbClr val="FF0000"/>
                </a:solidFill>
              </a:rPr>
              <a:t>NB! KÜSK ei „osta“/rahasta ühingu tegevusi, ürituste toimumist või lihtsalt asjade ostmist, vaid meetme eesmärgile vastava tulemuse saavutamist. </a:t>
            </a:r>
          </a:p>
        </p:txBody>
      </p:sp>
    </p:spTree>
    <p:extLst>
      <p:ext uri="{BB962C8B-B14F-4D97-AF65-F5344CB8AC3E}">
        <p14:creationId xmlns:p14="http://schemas.microsoft.com/office/powerpoint/2010/main" val="2007639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Muudatused 2016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t-EE" u="sng" dirty="0"/>
              <a:t>Olulisemad muudatused</a:t>
            </a:r>
            <a:r>
              <a:rPr lang="et-EE" dirty="0"/>
              <a:t>:</a:t>
            </a:r>
          </a:p>
          <a:p>
            <a:pPr marL="514350" indent="-514350">
              <a:buAutoNum type="arabicPeriod"/>
            </a:pPr>
            <a:r>
              <a:rPr lang="et-EE" dirty="0"/>
              <a:t>Toetuse saajale kannab toetuse maavalitsuse asemel üle KÜSK.</a:t>
            </a:r>
          </a:p>
          <a:p>
            <a:pPr marL="0" indent="0">
              <a:buNone/>
            </a:pPr>
            <a:r>
              <a:rPr lang="et-EE" sz="2200" dirty="0">
                <a:solidFill>
                  <a:srgbClr val="00B0F0"/>
                </a:solidFill>
              </a:rPr>
              <a:t>NB! Taotleja jaoks sellega midagi olulist ei muutu, taotlus ja aruanne esitada endiselt maavalitsusele ning leping sõlmitakse samuti maavalitsusega.</a:t>
            </a:r>
          </a:p>
          <a:p>
            <a:pPr marL="0" indent="0">
              <a:buNone/>
            </a:pPr>
            <a:r>
              <a:rPr lang="et-EE" dirty="0"/>
              <a:t>2. Projekti abikõlblik periood on </a:t>
            </a:r>
            <a:r>
              <a:rPr lang="et-EE" dirty="0">
                <a:solidFill>
                  <a:srgbClr val="FF0000"/>
                </a:solidFill>
              </a:rPr>
              <a:t>10 kuud</a:t>
            </a:r>
          </a:p>
          <a:p>
            <a:r>
              <a:rPr lang="et-EE" sz="2200" dirty="0"/>
              <a:t>Kevadvoorus 01.04.2016 – 01.02.2017</a:t>
            </a:r>
          </a:p>
          <a:p>
            <a:r>
              <a:rPr lang="et-EE" sz="2200" dirty="0"/>
              <a:t>Sügisvoorus 01.10.2016 – 01.08.2017</a:t>
            </a:r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445372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Muudatused 2016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/>
              <a:t>3. Millised seadmete soetused </a:t>
            </a:r>
            <a:r>
              <a:rPr lang="et-EE" dirty="0">
                <a:solidFill>
                  <a:srgbClr val="FF0000"/>
                </a:solidFill>
              </a:rPr>
              <a:t>ei ole abikõlblikud Meetmest 1</a:t>
            </a:r>
          </a:p>
          <a:p>
            <a:pPr marL="0" indent="0">
              <a:buNone/>
            </a:pPr>
            <a:r>
              <a:rPr lang="et-EE" sz="2400" i="1" dirty="0">
                <a:solidFill>
                  <a:srgbClr val="FF0000"/>
                </a:solidFill>
              </a:rPr>
              <a:t>üle 100 euro </a:t>
            </a:r>
            <a:r>
              <a:rPr lang="et-EE" sz="2400" i="1" dirty="0"/>
              <a:t>maksvate seadmete (sh tööriistad, masinad, elektroonilised seadmed), mille eeldatav kasutusiga on oluliselt pikem, kui projekti periood ja mida on võimalik projekti tegevuste läbiviimiseks rentida või laenata, soetamisega seotud kulud</a:t>
            </a:r>
          </a:p>
        </p:txBody>
      </p:sp>
    </p:spTree>
    <p:extLst>
      <p:ext uri="{BB962C8B-B14F-4D97-AF65-F5344CB8AC3E}">
        <p14:creationId xmlns:p14="http://schemas.microsoft.com/office/powerpoint/2010/main" val="2614639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Taotlejad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t-EE" dirty="0"/>
              <a:t>tegutsevad </a:t>
            </a:r>
            <a:r>
              <a:rPr lang="et-EE" dirty="0">
                <a:solidFill>
                  <a:srgbClr val="0070C0"/>
                </a:solidFill>
              </a:rPr>
              <a:t>avalikes huvides</a:t>
            </a:r>
            <a:r>
              <a:rPr lang="et-EE" dirty="0"/>
              <a:t>: </a:t>
            </a:r>
          </a:p>
          <a:p>
            <a:r>
              <a:rPr lang="et-EE" dirty="0"/>
              <a:t>eesmärgid ja tegevused (sh teavitamine) on </a:t>
            </a:r>
            <a:r>
              <a:rPr lang="et-EE" dirty="0">
                <a:solidFill>
                  <a:srgbClr val="0070C0"/>
                </a:solidFill>
              </a:rPr>
              <a:t>suunatud avalikkusele</a:t>
            </a:r>
            <a:r>
              <a:rPr lang="et-EE" dirty="0"/>
              <a:t>;</a:t>
            </a:r>
          </a:p>
          <a:p>
            <a:r>
              <a:rPr lang="et-EE" dirty="0"/>
              <a:t>tegutsetakse liikmes- või töötajaskonnast </a:t>
            </a:r>
            <a:r>
              <a:rPr lang="et-EE" dirty="0">
                <a:solidFill>
                  <a:srgbClr val="0070C0"/>
                </a:solidFill>
              </a:rPr>
              <a:t>laiema sihtgrupi </a:t>
            </a:r>
            <a:r>
              <a:rPr lang="et-EE" dirty="0"/>
              <a:t>(välja arvatud erivajadustega inimesed) heaks; </a:t>
            </a:r>
          </a:p>
          <a:p>
            <a:r>
              <a:rPr lang="et-EE" dirty="0"/>
              <a:t>tegutsetakse </a:t>
            </a:r>
            <a:r>
              <a:rPr lang="et-EE" dirty="0">
                <a:solidFill>
                  <a:srgbClr val="0070C0"/>
                </a:solidFill>
              </a:rPr>
              <a:t>küla, aleviku, alevi, valla, linna või linnasisese asumi </a:t>
            </a:r>
            <a:r>
              <a:rPr lang="et-EE" dirty="0"/>
              <a:t>(Tallinnas </a:t>
            </a:r>
            <a:r>
              <a:rPr lang="et-EE" u="sng" dirty="0">
                <a:solidFill>
                  <a:srgbClr val="0070C0"/>
                </a:solidFill>
              </a:rPr>
              <a:t>ainult</a:t>
            </a:r>
            <a:r>
              <a:rPr lang="et-EE" dirty="0">
                <a:solidFill>
                  <a:srgbClr val="0070C0"/>
                </a:solidFill>
              </a:rPr>
              <a:t> asumi</a:t>
            </a:r>
            <a:r>
              <a:rPr lang="et-EE" dirty="0"/>
              <a:t>) huvides;</a:t>
            </a:r>
          </a:p>
          <a:p>
            <a:pPr marL="0" indent="0">
              <a:buNone/>
            </a:pPr>
            <a:endParaRPr lang="et-EE" dirty="0"/>
          </a:p>
          <a:p>
            <a:endParaRPr lang="et-EE" dirty="0"/>
          </a:p>
          <a:p>
            <a:endParaRPr lang="et-EE" dirty="0"/>
          </a:p>
          <a:p>
            <a:pPr marL="0" indent="0">
              <a:buNone/>
            </a:pPr>
            <a:endParaRPr lang="et-EE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Taotlejad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6374" y="2060848"/>
            <a:ext cx="7056066" cy="4032448"/>
          </a:xfrm>
        </p:spPr>
        <p:txBody>
          <a:bodyPr>
            <a:normAutofit/>
          </a:bodyPr>
          <a:lstStyle/>
          <a:p>
            <a:r>
              <a:rPr lang="et-EE" dirty="0"/>
              <a:t>Toetatakse </a:t>
            </a:r>
            <a:r>
              <a:rPr lang="et-EE" dirty="0">
                <a:solidFill>
                  <a:srgbClr val="0070C0"/>
                </a:solidFill>
              </a:rPr>
              <a:t>piirkondlikult tegutsevaid </a:t>
            </a:r>
            <a:r>
              <a:rPr lang="et-EE" dirty="0"/>
              <a:t>ühendusi.</a:t>
            </a:r>
          </a:p>
          <a:p>
            <a:r>
              <a:rPr lang="et-EE" dirty="0"/>
              <a:t>Koguduste puhul toetatakse kogudusi, mis tegutsevad põhikirja järgi </a:t>
            </a:r>
            <a:r>
              <a:rPr lang="et-EE" dirty="0">
                <a:solidFill>
                  <a:srgbClr val="0070C0"/>
                </a:solidFill>
              </a:rPr>
              <a:t>laiema sihtgrupi huvides kui koguduse liikmed</a:t>
            </a:r>
            <a:r>
              <a:rPr lang="et-EE" dirty="0"/>
              <a:t>, erandina toetatakse ka kogudust, mille tegevuspiirkond ajalooliste tegutsemispiiride tõttu ületab maakonna piire.</a:t>
            </a:r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127314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Taotlejad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dirty="0">
                <a:solidFill>
                  <a:srgbClr val="0070C0"/>
                </a:solidFill>
              </a:rPr>
              <a:t>Maakonna piires </a:t>
            </a:r>
            <a:r>
              <a:rPr lang="et-EE" dirty="0"/>
              <a:t>tegutsevaid ühendusi toetatakse juhul kui ühendus on maakonnas tegutsevaid ühendusi</a:t>
            </a:r>
            <a:r>
              <a:rPr lang="et-EE" dirty="0">
                <a:solidFill>
                  <a:srgbClr val="464024"/>
                </a:solidFill>
              </a:rPr>
              <a:t> </a:t>
            </a:r>
            <a:r>
              <a:rPr lang="et-EE" dirty="0">
                <a:solidFill>
                  <a:srgbClr val="0070C0"/>
                </a:solidFill>
              </a:rPr>
              <a:t>liitev katusorganisatsioon</a:t>
            </a:r>
            <a:r>
              <a:rPr lang="et-EE" dirty="0"/>
              <a:t> või maakonna ulatuses </a:t>
            </a:r>
            <a:r>
              <a:rPr lang="et-EE" dirty="0">
                <a:solidFill>
                  <a:srgbClr val="0070C0"/>
                </a:solidFill>
              </a:rPr>
              <a:t>sihtgrupi liikmeid ühendav </a:t>
            </a:r>
            <a:r>
              <a:rPr lang="et-EE" dirty="0"/>
              <a:t>organisatsioon ja projekt vastab meetme eesmärgile</a:t>
            </a:r>
            <a:r>
              <a:rPr lang="et-EE" dirty="0">
                <a:solidFill>
                  <a:srgbClr val="464024"/>
                </a:solidFill>
              </a:rPr>
              <a:t>.</a:t>
            </a:r>
          </a:p>
          <a:p>
            <a:r>
              <a:rPr lang="et-EE" sz="2400" dirty="0">
                <a:solidFill>
                  <a:srgbClr val="FF0000"/>
                </a:solidFill>
              </a:rPr>
              <a:t>NB! Alates 2014 aastast alates ei toetata enam seltsinguid!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071667032"/>
      </p:ext>
    </p:extLst>
  </p:cSld>
  <p:clrMapOvr>
    <a:masterClrMapping/>
  </p:clrMapOvr>
</p:sld>
</file>

<file path=ppt/theme/theme1.xml><?xml version="1.0" encoding="utf-8"?>
<a:theme xmlns:a="http://schemas.openxmlformats.org/drawingml/2006/main" name="KYSK_ppt_taustad-uuendatud-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KYSK_ppt_taustad-uuendatud-2014</Template>
  <TotalTime>2515</TotalTime>
  <Words>1568</Words>
  <Application>Microsoft Office PowerPoint</Application>
  <PresentationFormat>On-screen Show (4:3)</PresentationFormat>
  <Paragraphs>151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Sakkal Majalla</vt:lpstr>
      <vt:lpstr>Shonar Bangla</vt:lpstr>
      <vt:lpstr>Wingdings</vt:lpstr>
      <vt:lpstr>KYSK_ppt_taustad-uuendatud-2014</vt:lpstr>
      <vt:lpstr>Kohaliku omaalgatuse programm</vt:lpstr>
      <vt:lpstr>Programmi eesmärk</vt:lpstr>
      <vt:lpstr>Meetmed</vt:lpstr>
      <vt:lpstr>Mis on projekt?</vt:lpstr>
      <vt:lpstr>Muudatused 2016</vt:lpstr>
      <vt:lpstr>Muudatused 2016</vt:lpstr>
      <vt:lpstr>Taotlejad</vt:lpstr>
      <vt:lpstr>Taotlejad</vt:lpstr>
      <vt:lpstr>Taotlejad</vt:lpstr>
      <vt:lpstr>Taotlejad</vt:lpstr>
      <vt:lpstr>Taotlemine</vt:lpstr>
      <vt:lpstr>Abikõlbulikkuse periood</vt:lpstr>
      <vt:lpstr>Taotlused</vt:lpstr>
      <vt:lpstr>Taotlused</vt:lpstr>
      <vt:lpstr>Abikõlblike kulude põhimõtted</vt:lpstr>
      <vt:lpstr>Abikõlblikud ei ole järgmised kulud</vt:lpstr>
      <vt:lpstr>Meetme 1 abikõlblikud kulud</vt:lpstr>
      <vt:lpstr>Meetme 1 mitteabikõlblikud kulud</vt:lpstr>
      <vt:lpstr>Meetme 2 abikõlblikud ja mitteabikõlblikud kulud</vt:lpstr>
      <vt:lpstr>Menetlemine</vt:lpstr>
      <vt:lpstr>Hindamine</vt:lpstr>
      <vt:lpstr>Muudatused projektis ja tagasimaksmine</vt:lpstr>
      <vt:lpstr>Teavitamine ja logod</vt:lpstr>
      <vt:lpstr>Kokkuvõtteks</vt:lpstr>
      <vt:lpstr>Kohaliku omaalgatuse programm 2016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Kohaliku omaalgatuse programm</dc:title>
  <dc:creator>Saima Mänd</dc:creator>
  <cp:lastModifiedBy>Tarmo Treimann</cp:lastModifiedBy>
  <cp:revision>83</cp:revision>
  <dcterms:created xsi:type="dcterms:W3CDTF">2013-08-30T09:45:53Z</dcterms:created>
  <dcterms:modified xsi:type="dcterms:W3CDTF">2016-09-06T12:15:32Z</dcterms:modified>
</cp:coreProperties>
</file>