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7"/>
  </p:notesMasterIdLst>
  <p:sldIdLst>
    <p:sldId id="256" r:id="rId2"/>
    <p:sldId id="263" r:id="rId3"/>
    <p:sldId id="290" r:id="rId4"/>
    <p:sldId id="291" r:id="rId5"/>
    <p:sldId id="304" r:id="rId6"/>
    <p:sldId id="305" r:id="rId7"/>
    <p:sldId id="257" r:id="rId8"/>
    <p:sldId id="292" r:id="rId9"/>
    <p:sldId id="306" r:id="rId10"/>
    <p:sldId id="258" r:id="rId11"/>
    <p:sldId id="259" r:id="rId12"/>
    <p:sldId id="293" r:id="rId13"/>
    <p:sldId id="260" r:id="rId14"/>
    <p:sldId id="30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9" r:id="rId24"/>
    <p:sldId id="267" r:id="rId25"/>
    <p:sldId id="30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F28"/>
    <a:srgbClr val="72613E"/>
    <a:srgbClr val="46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5AD0-3570-40B7-A66F-2D75EDFA5AEF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0AA1-6A9F-48D2-B917-BFA56D7BFF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06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/>
          <a:lstStyle>
            <a:lvl1pPr>
              <a:defRPr b="1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400800" cy="985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537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57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3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>
            <a:lvl1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16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1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1196752"/>
            <a:ext cx="8219256" cy="868958"/>
          </a:xfrm>
        </p:spPr>
        <p:txBody>
          <a:bodyPr/>
          <a:lstStyle>
            <a:lvl1pPr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1148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9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8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9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02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7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35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2D73-C2DA-4631-AB20-50F50D72D20A}" type="datetimeFigureOut">
              <a:rPr lang="et-EE" smtClean="0"/>
              <a:t>26.02.2016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teavitamine-ja-logo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armo.treimann@kysk.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arengu-abimaterjal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848600" cy="115245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Kohaliku omaalgatuse programm</a:t>
            </a:r>
            <a:endParaRPr lang="et-E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21088"/>
            <a:ext cx="7848600" cy="1296144"/>
          </a:xfrm>
        </p:spPr>
        <p:txBody>
          <a:bodyPr/>
          <a:lstStyle/>
          <a:p>
            <a:endParaRPr lang="et-EE" dirty="0" smtClean="0"/>
          </a:p>
          <a:p>
            <a:r>
              <a:rPr lang="et-EE" dirty="0" smtClean="0"/>
              <a:t>01.04.2016 </a:t>
            </a:r>
            <a:r>
              <a:rPr lang="et-EE" dirty="0" smtClean="0"/>
              <a:t>taotlusvoor</a:t>
            </a:r>
            <a:endParaRPr lang="et-EE" dirty="0"/>
          </a:p>
        </p:txBody>
      </p:sp>
      <p:pic>
        <p:nvPicPr>
          <p:cNvPr id="7" name="Picture 6" descr="RM-KYSK_logo_reg_toetuseks-Vektor-vaik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76464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e</a:t>
            </a:r>
            <a:r>
              <a:rPr lang="et-EE" dirty="0" smtClean="0"/>
              <a:t>i saa olla (</a:t>
            </a:r>
            <a:r>
              <a:rPr lang="et-EE" dirty="0" smtClean="0">
                <a:solidFill>
                  <a:srgbClr val="0070C0"/>
                </a:solidFill>
              </a:rPr>
              <a:t>on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välistatud):</a:t>
            </a:r>
          </a:p>
          <a:p>
            <a:r>
              <a:rPr lang="et-EE" dirty="0" smtClean="0"/>
              <a:t>erakonnad, äriühingud (sh mitmesugused liidud), ametiühingud;</a:t>
            </a:r>
          </a:p>
          <a:p>
            <a:r>
              <a:rPr lang="et-EE" dirty="0" smtClean="0"/>
              <a:t>kutse-, ameti- erialaliidud;</a:t>
            </a:r>
          </a:p>
          <a:p>
            <a:r>
              <a:rPr lang="et-EE" dirty="0"/>
              <a:t>korteri-, aiandus-, suvila-, garaaži- jmt </a:t>
            </a:r>
            <a:r>
              <a:rPr lang="et-EE" dirty="0" smtClean="0"/>
              <a:t>ühistud;</a:t>
            </a:r>
          </a:p>
          <a:p>
            <a:r>
              <a:rPr lang="et-EE" dirty="0">
                <a:solidFill>
                  <a:srgbClr val="0070C0"/>
                </a:solidFill>
              </a:rPr>
              <a:t>t</a:t>
            </a:r>
            <a:r>
              <a:rPr lang="et-EE" dirty="0" smtClean="0">
                <a:solidFill>
                  <a:srgbClr val="0070C0"/>
                </a:solidFill>
              </a:rPr>
              <a:t>eistes maakondades registreeritud ühendused </a:t>
            </a:r>
            <a:r>
              <a:rPr lang="et-EE" dirty="0" smtClean="0">
                <a:solidFill>
                  <a:srgbClr val="464024"/>
                </a:solidFill>
              </a:rPr>
              <a:t>ja</a:t>
            </a:r>
            <a:r>
              <a:rPr lang="et-EE" dirty="0" smtClean="0">
                <a:solidFill>
                  <a:srgbClr val="0070C0"/>
                </a:solidFill>
              </a:rPr>
              <a:t> üle maakonna piiride tegutsevad ühendused </a:t>
            </a:r>
            <a:endParaRPr lang="et-E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rgbClr val="0070C0"/>
                </a:solidFill>
              </a:rPr>
              <a:t>01. aprilliks 2016 </a:t>
            </a:r>
            <a:r>
              <a:rPr lang="et-EE" dirty="0" smtClean="0"/>
              <a:t>elektrooniliselt </a:t>
            </a:r>
            <a:r>
              <a:rPr lang="et-EE" dirty="0"/>
              <a:t>esitatav taotlus tuleb saata maavalitsuse kodulehel märgitud kohaliku omaalgatuse programmi </a:t>
            </a:r>
            <a:r>
              <a:rPr lang="et-EE" dirty="0">
                <a:solidFill>
                  <a:srgbClr val="0070C0"/>
                </a:solidFill>
              </a:rPr>
              <a:t>e-post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t-EE" dirty="0"/>
              <a:t> aadressile hiljemalt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, paberkandjal esitatav taotlus tuleb viia maavalitsusse </a:t>
            </a:r>
            <a:r>
              <a:rPr lang="et-EE" dirty="0">
                <a:solidFill>
                  <a:srgbClr val="0070C0"/>
                </a:solidFill>
              </a:rPr>
              <a:t>käsipost</a:t>
            </a:r>
            <a:r>
              <a:rPr lang="et-EE" dirty="0"/>
              <a:t>iga hiljemalt kell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 või saata posti teel maavalitsuse postiaadressile (</a:t>
            </a:r>
            <a:r>
              <a:rPr lang="et-EE" dirty="0">
                <a:solidFill>
                  <a:srgbClr val="0070C0"/>
                </a:solidFill>
              </a:rPr>
              <a:t>postitempel</a:t>
            </a:r>
            <a:r>
              <a:rPr lang="et-EE" dirty="0"/>
              <a:t> ei tohi olla hilisem kui </a:t>
            </a:r>
            <a:r>
              <a:rPr lang="et-EE" dirty="0" smtClean="0">
                <a:solidFill>
                  <a:srgbClr val="0070C0"/>
                </a:solidFill>
              </a:rPr>
              <a:t>01.04.2016</a:t>
            </a:r>
            <a:r>
              <a:rPr lang="et-EE" dirty="0" smtClean="0"/>
              <a:t>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825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Abikõlbulikkuse periood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Abikõlbulikkuse periood on </a:t>
            </a:r>
            <a:r>
              <a:rPr lang="et-EE" sz="3200" b="1" dirty="0" smtClean="0">
                <a:solidFill>
                  <a:srgbClr val="FF0000"/>
                </a:solidFill>
              </a:rPr>
              <a:t>10 kuud </a:t>
            </a:r>
            <a:r>
              <a:rPr lang="et-EE" dirty="0" smtClean="0"/>
              <a:t>alates taotluste esitamise tähtpäevast (st alates </a:t>
            </a:r>
            <a:r>
              <a:rPr lang="et-EE" dirty="0" smtClean="0">
                <a:solidFill>
                  <a:srgbClr val="0070C0"/>
                </a:solidFill>
              </a:rPr>
              <a:t>01.04.2016</a:t>
            </a:r>
            <a:r>
              <a:rPr lang="et-EE" dirty="0" smtClean="0"/>
              <a:t> kuni </a:t>
            </a:r>
            <a:r>
              <a:rPr lang="et-EE" dirty="0" smtClean="0">
                <a:solidFill>
                  <a:srgbClr val="0070C0"/>
                </a:solidFill>
              </a:rPr>
              <a:t>01.02.2017</a:t>
            </a:r>
            <a:r>
              <a:rPr lang="et-EE" dirty="0" smtClean="0"/>
              <a:t>)</a:t>
            </a:r>
          </a:p>
          <a:p>
            <a:r>
              <a:rPr lang="et-EE" dirty="0" smtClean="0"/>
              <a:t>Projekti elluviimise periood (algus ja lõpp) sätestatakse toetuslepingus, kuid </a:t>
            </a:r>
            <a:r>
              <a:rPr lang="et-EE" dirty="0" smtClean="0">
                <a:solidFill>
                  <a:srgbClr val="0070C0"/>
                </a:solidFill>
              </a:rPr>
              <a:t>peab mahtuma abikõlbulikkuse perioodi sisse.</a:t>
            </a:r>
          </a:p>
          <a:p>
            <a:r>
              <a:rPr lang="et-EE" dirty="0" smtClean="0"/>
              <a:t>Toetus kantakse üle arvestades projekti perioodi algust.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070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600" dirty="0" smtClean="0"/>
              <a:t>Esitada võib kuni </a:t>
            </a:r>
            <a:r>
              <a:rPr lang="et-EE" sz="2600" dirty="0" smtClean="0">
                <a:solidFill>
                  <a:srgbClr val="0070C0"/>
                </a:solidFill>
              </a:rPr>
              <a:t>2</a:t>
            </a:r>
            <a:r>
              <a:rPr lang="et-EE" sz="2600" dirty="0" smtClean="0"/>
              <a:t> taotlust taotlusvoorus, juhul kui need on esitatud </a:t>
            </a:r>
            <a:r>
              <a:rPr lang="et-EE" sz="2600" dirty="0" smtClean="0">
                <a:solidFill>
                  <a:srgbClr val="0070C0"/>
                </a:solidFill>
              </a:rPr>
              <a:t>erinevatesse</a:t>
            </a:r>
            <a:r>
              <a:rPr lang="et-EE" sz="2600" dirty="0" smtClean="0"/>
              <a:t> meetmetesse;</a:t>
            </a:r>
          </a:p>
          <a:p>
            <a:r>
              <a:rPr lang="et-EE" sz="2600" dirty="0" smtClean="0"/>
              <a:t>Toetuse maksimaalne summa </a:t>
            </a:r>
            <a:r>
              <a:rPr lang="et-EE" sz="2600" dirty="0" smtClean="0">
                <a:solidFill>
                  <a:srgbClr val="0070C0"/>
                </a:solidFill>
              </a:rPr>
              <a:t>2000 €</a:t>
            </a:r>
          </a:p>
          <a:p>
            <a:r>
              <a:rPr lang="et-EE" sz="2600" dirty="0" smtClean="0"/>
              <a:t>Omafinantseering vähemalt </a:t>
            </a:r>
            <a:r>
              <a:rPr lang="et-EE" sz="2600" dirty="0" smtClean="0">
                <a:solidFill>
                  <a:srgbClr val="0070C0"/>
                </a:solidFill>
              </a:rPr>
              <a:t>10,00%</a:t>
            </a:r>
            <a:r>
              <a:rPr lang="et-EE" sz="2600" dirty="0" smtClean="0"/>
              <a:t> projekti kogumaksumusest.</a:t>
            </a:r>
          </a:p>
          <a:p>
            <a:r>
              <a:rPr lang="et-EE" sz="2600" dirty="0" smtClean="0"/>
              <a:t>Omafinantseering peab olema </a:t>
            </a:r>
            <a:r>
              <a:rPr lang="et-EE" sz="2600" u="sng" dirty="0" smtClean="0">
                <a:solidFill>
                  <a:srgbClr val="0070C0"/>
                </a:solidFill>
              </a:rPr>
              <a:t>rahaline.</a:t>
            </a:r>
            <a:r>
              <a:rPr lang="et-EE" dirty="0" smtClean="0"/>
              <a:t> </a:t>
            </a:r>
          </a:p>
          <a:p>
            <a:r>
              <a:rPr lang="et-EE" sz="2600" dirty="0" smtClean="0">
                <a:solidFill>
                  <a:srgbClr val="FF0000"/>
                </a:solidFill>
              </a:rPr>
              <a:t>NB! 2016 ei ole omafinantseeringuna lubatud rahaliselt mõõdetav panus.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405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sz="2100" dirty="0" smtClean="0"/>
              <a:t>Taotlus koosneb: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taotlusvormist;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eelarvevormist;</a:t>
            </a:r>
          </a:p>
          <a:p>
            <a:r>
              <a:rPr lang="et-EE" sz="2100" dirty="0" smtClean="0">
                <a:solidFill>
                  <a:srgbClr val="0070C0"/>
                </a:solidFill>
              </a:rPr>
              <a:t>volikirjast</a:t>
            </a:r>
            <a:r>
              <a:rPr lang="et-EE" sz="2100" dirty="0" smtClean="0"/>
              <a:t>, kui taotleja esindusõiguslik isik (taotluse allkirjastaja) tegutseb volikirja alusel;</a:t>
            </a:r>
          </a:p>
          <a:p>
            <a:r>
              <a:rPr lang="et-EE" sz="2100" dirty="0" smtClean="0"/>
              <a:t>muudest </a:t>
            </a:r>
            <a:r>
              <a:rPr lang="et-EE" sz="2100" dirty="0">
                <a:solidFill>
                  <a:srgbClr val="0070C0"/>
                </a:solidFill>
              </a:rPr>
              <a:t>projekti sisust tulenevatest</a:t>
            </a:r>
            <a:r>
              <a:rPr lang="et-EE" sz="2100" dirty="0"/>
              <a:t>, </a:t>
            </a:r>
            <a:r>
              <a:rPr lang="et-EE" sz="2100" dirty="0" smtClean="0"/>
              <a:t>programmdokumendi </a:t>
            </a:r>
            <a:r>
              <a:rPr lang="et-EE" sz="2100" dirty="0"/>
              <a:t>ja taotlusvormi alusel nõutavatest </a:t>
            </a:r>
            <a:r>
              <a:rPr lang="et-EE" sz="2100" dirty="0">
                <a:solidFill>
                  <a:srgbClr val="0070C0"/>
                </a:solidFill>
              </a:rPr>
              <a:t>lisadokumentidest </a:t>
            </a:r>
            <a:r>
              <a:rPr lang="et-EE" sz="2100" dirty="0" smtClean="0">
                <a:solidFill>
                  <a:srgbClr val="464024"/>
                </a:solidFill>
              </a:rPr>
              <a:t>(näiteks objekti </a:t>
            </a:r>
            <a:r>
              <a:rPr lang="et-EE" sz="2100" dirty="0">
                <a:solidFill>
                  <a:srgbClr val="0070C0"/>
                </a:solidFill>
              </a:rPr>
              <a:t>omandi- ja kasutusõigust </a:t>
            </a:r>
            <a:r>
              <a:rPr lang="et-EE" sz="2100" dirty="0">
                <a:solidFill>
                  <a:srgbClr val="464024"/>
                </a:solidFill>
              </a:rPr>
              <a:t>tõendavate dokumentide koopiad, kui tehtav investeering seda </a:t>
            </a:r>
            <a:r>
              <a:rPr lang="et-EE" sz="2100" dirty="0" smtClean="0">
                <a:solidFill>
                  <a:srgbClr val="464024"/>
                </a:solidFill>
              </a:rPr>
              <a:t>eeldab; ehitusinvesteeringute puhul </a:t>
            </a:r>
            <a:r>
              <a:rPr lang="et-EE" sz="2100" dirty="0" smtClean="0">
                <a:solidFill>
                  <a:srgbClr val="0070C0"/>
                </a:solidFill>
              </a:rPr>
              <a:t>omavalitsuse kinnitus </a:t>
            </a:r>
            <a:r>
              <a:rPr lang="et-EE" sz="2100" dirty="0" smtClean="0"/>
              <a:t>selle kohta, et ta on kavandatavast objektist teadlik ja millist luba selle ehitamine nõuab)</a:t>
            </a:r>
            <a:endParaRPr lang="et-EE" sz="2100" dirty="0"/>
          </a:p>
        </p:txBody>
      </p:sp>
    </p:spTree>
    <p:extLst>
      <p:ext uri="{BB962C8B-B14F-4D97-AF65-F5344CB8AC3E}">
        <p14:creationId xmlns:p14="http://schemas.microsoft.com/office/powerpoint/2010/main" val="383850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Abikõlblike kulude põhimõtted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8136903" cy="4320009"/>
          </a:xfrm>
        </p:spPr>
        <p:txBody>
          <a:bodyPr>
            <a:noAutofit/>
          </a:bodyPr>
          <a:lstStyle/>
          <a:p>
            <a:r>
              <a:rPr lang="et-EE" sz="1800" dirty="0"/>
              <a:t>k</a:t>
            </a:r>
            <a:r>
              <a:rPr lang="et-EE" sz="1800" dirty="0" smtClean="0"/>
              <a:t>ulud peavad olema projekti </a:t>
            </a:r>
            <a:r>
              <a:rPr lang="et-EE" sz="1800" dirty="0"/>
              <a:t>tegevuste läbiviimisega </a:t>
            </a:r>
            <a:r>
              <a:rPr lang="et-EE" sz="1800" dirty="0">
                <a:solidFill>
                  <a:srgbClr val="0070C0"/>
                </a:solidFill>
              </a:rPr>
              <a:t>otseselt seotud</a:t>
            </a:r>
            <a:r>
              <a:rPr lang="et-EE" sz="1800" dirty="0"/>
              <a:t>, </a:t>
            </a:r>
            <a:r>
              <a:rPr lang="et-EE" sz="1800" dirty="0">
                <a:solidFill>
                  <a:srgbClr val="0070C0"/>
                </a:solidFill>
              </a:rPr>
              <a:t>eelarve seletuskirjas põhjendatud, kalkuleeritud</a:t>
            </a:r>
            <a:r>
              <a:rPr lang="et-EE" sz="1800" dirty="0"/>
              <a:t>, kulusäästlikud, selged, asjakohased ja eesmärgipärased (va üldkulud);</a:t>
            </a:r>
          </a:p>
          <a:p>
            <a:r>
              <a:rPr lang="et-EE" sz="1800" dirty="0"/>
              <a:t>i</a:t>
            </a:r>
            <a:r>
              <a:rPr lang="et-EE" sz="1800" dirty="0" smtClean="0"/>
              <a:t>nvesteeringute ja soetuste puhul peab </a:t>
            </a:r>
            <a:r>
              <a:rPr lang="et-EE" sz="1800" dirty="0">
                <a:solidFill>
                  <a:srgbClr val="0070C0"/>
                </a:solidFill>
              </a:rPr>
              <a:t>vajalikkus</a:t>
            </a:r>
            <a:r>
              <a:rPr lang="et-EE" sz="1800" dirty="0"/>
              <a:t>, </a:t>
            </a:r>
            <a:r>
              <a:rPr lang="et-EE" sz="1800" dirty="0">
                <a:solidFill>
                  <a:srgbClr val="0070C0"/>
                </a:solidFill>
              </a:rPr>
              <a:t>edasine avalik kasutus</a:t>
            </a:r>
            <a:r>
              <a:rPr lang="et-EE" sz="1800" dirty="0"/>
              <a:t> ning </a:t>
            </a:r>
            <a:r>
              <a:rPr lang="et-EE" sz="1800" dirty="0">
                <a:solidFill>
                  <a:srgbClr val="0070C0"/>
                </a:solidFill>
              </a:rPr>
              <a:t>töökorras hoidmine </a:t>
            </a:r>
            <a:r>
              <a:rPr lang="et-EE" sz="1800" dirty="0" smtClean="0"/>
              <a:t>olema </a:t>
            </a:r>
            <a:r>
              <a:rPr lang="et-EE" sz="1800" dirty="0"/>
              <a:t>taotluses </a:t>
            </a:r>
            <a:r>
              <a:rPr lang="et-EE" sz="1800" dirty="0" smtClean="0"/>
              <a:t>kirjeldatud </a:t>
            </a:r>
            <a:r>
              <a:rPr lang="et-EE" sz="1800" dirty="0"/>
              <a:t>ja põhjendatud; </a:t>
            </a:r>
          </a:p>
          <a:p>
            <a:r>
              <a:rPr lang="et-EE" sz="1800" dirty="0" smtClean="0"/>
              <a:t>üle </a:t>
            </a:r>
            <a:r>
              <a:rPr lang="et-EE" sz="1800" dirty="0">
                <a:solidFill>
                  <a:srgbClr val="0070C0"/>
                </a:solidFill>
              </a:rPr>
              <a:t>kuuesaja (600) euro </a:t>
            </a:r>
            <a:r>
              <a:rPr lang="et-EE" sz="1800" dirty="0"/>
              <a:t>maksvate tellitud tööde, teenuste ja vara soetamise </a:t>
            </a:r>
            <a:r>
              <a:rPr lang="et-EE" sz="1800" dirty="0" smtClean="0"/>
              <a:t>puhul tuleb taotluses esitada </a:t>
            </a:r>
            <a:r>
              <a:rPr lang="et-EE" sz="1800" dirty="0" smtClean="0">
                <a:solidFill>
                  <a:srgbClr val="0070C0"/>
                </a:solidFill>
              </a:rPr>
              <a:t>kahe (2</a:t>
            </a:r>
            <a:r>
              <a:rPr lang="et-EE" sz="1800" dirty="0">
                <a:solidFill>
                  <a:srgbClr val="0070C0"/>
                </a:solidFill>
              </a:rPr>
              <a:t>) </a:t>
            </a:r>
            <a:r>
              <a:rPr lang="et-EE" sz="1800" dirty="0" smtClean="0">
                <a:solidFill>
                  <a:srgbClr val="0070C0"/>
                </a:solidFill>
              </a:rPr>
              <a:t>võrdleva hinnapäringu tulemused </a:t>
            </a:r>
            <a:r>
              <a:rPr lang="et-EE" sz="1800" dirty="0" smtClean="0"/>
              <a:t>ja </a:t>
            </a:r>
            <a:r>
              <a:rPr lang="et-EE" sz="1800" dirty="0"/>
              <a:t>valiku </a:t>
            </a:r>
            <a:r>
              <a:rPr lang="et-EE" sz="1800" dirty="0" smtClean="0">
                <a:solidFill>
                  <a:srgbClr val="0070C0"/>
                </a:solidFill>
              </a:rPr>
              <a:t>põhjendused</a:t>
            </a:r>
            <a:r>
              <a:rPr lang="et-EE" sz="1800" dirty="0" smtClean="0"/>
              <a:t>; </a:t>
            </a:r>
            <a:endParaRPr lang="et-EE" sz="1800" dirty="0"/>
          </a:p>
          <a:p>
            <a:r>
              <a:rPr lang="et-EE" sz="1800" dirty="0" smtClean="0"/>
              <a:t>kulud peavad olema tõendatud </a:t>
            </a:r>
            <a:r>
              <a:rPr lang="et-EE" sz="1800" dirty="0"/>
              <a:t>kulualgdokumentidega ja </a:t>
            </a:r>
            <a:r>
              <a:rPr lang="et-EE" sz="1800" dirty="0" smtClean="0"/>
              <a:t>maksmine </a:t>
            </a:r>
            <a:r>
              <a:rPr lang="et-EE" sz="1800" dirty="0">
                <a:solidFill>
                  <a:srgbClr val="0070C0"/>
                </a:solidFill>
              </a:rPr>
              <a:t>pangakonto väljavõttega </a:t>
            </a:r>
            <a:r>
              <a:rPr lang="et-EE" sz="1800" dirty="0"/>
              <a:t>(va üldkulud vastavas kulugrupis); </a:t>
            </a:r>
          </a:p>
          <a:p>
            <a:r>
              <a:rPr lang="et-EE" sz="1800" dirty="0" smtClean="0"/>
              <a:t>kulud</a:t>
            </a:r>
            <a:r>
              <a:rPr lang="et-EE" sz="1800" dirty="0"/>
              <a:t>, </a:t>
            </a:r>
            <a:r>
              <a:rPr lang="et-EE" sz="1800" dirty="0" smtClean="0"/>
              <a:t>peavad vastama õigusaktidest </a:t>
            </a:r>
            <a:r>
              <a:rPr lang="et-EE" sz="1800" dirty="0"/>
              <a:t>tulenevatele nõuetele ning toetuse saaja raamatupidamise sise-eeskirjadele;</a:t>
            </a:r>
          </a:p>
          <a:p>
            <a:r>
              <a:rPr lang="et-EE" sz="1800" dirty="0"/>
              <a:t>k</a:t>
            </a:r>
            <a:r>
              <a:rPr lang="et-EE" sz="1800" dirty="0" smtClean="0"/>
              <a:t>ulud peavad olema eristatavalt </a:t>
            </a:r>
            <a:r>
              <a:rPr lang="et-EE" sz="1800" dirty="0"/>
              <a:t>kirjendatud raamatupidamises ning vastavad Eesti Heale Raamatupidamistavale</a:t>
            </a:r>
            <a:r>
              <a:rPr lang="et-EE" sz="1800" dirty="0" smtClean="0"/>
              <a:t>;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7883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Abikõlblikud ei ole järgmised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000" dirty="0" smtClean="0"/>
              <a:t>kulud</a:t>
            </a:r>
            <a:r>
              <a:rPr lang="et-EE" sz="2000" dirty="0"/>
              <a:t>, mis </a:t>
            </a:r>
            <a:r>
              <a:rPr lang="et-EE" sz="2000" dirty="0">
                <a:solidFill>
                  <a:srgbClr val="0070C0"/>
                </a:solidFill>
              </a:rPr>
              <a:t>ei vasta </a:t>
            </a:r>
            <a:r>
              <a:rPr lang="et-EE" sz="2000" dirty="0" smtClean="0">
                <a:solidFill>
                  <a:srgbClr val="0070C0"/>
                </a:solidFill>
              </a:rPr>
              <a:t>abikõlblike kulude põhimõtetele</a:t>
            </a:r>
            <a:r>
              <a:rPr lang="et-EE" sz="2000" dirty="0" smtClean="0"/>
              <a:t>; </a:t>
            </a:r>
            <a:endParaRPr lang="et-EE" sz="2000" dirty="0"/>
          </a:p>
          <a:p>
            <a:r>
              <a:rPr lang="et-EE" sz="2000" dirty="0" smtClean="0"/>
              <a:t>kulud</a:t>
            </a:r>
            <a:r>
              <a:rPr lang="et-EE" sz="2000" dirty="0"/>
              <a:t>, mis on meetme eesmärgi saavutamiseks </a:t>
            </a:r>
            <a:r>
              <a:rPr lang="et-EE" sz="2000" dirty="0">
                <a:solidFill>
                  <a:srgbClr val="0070C0"/>
                </a:solidFill>
              </a:rPr>
              <a:t>mittevajalikud</a:t>
            </a:r>
            <a:r>
              <a:rPr lang="et-EE" sz="2000" dirty="0"/>
              <a:t> ja projekti elluviimisega otseselt </a:t>
            </a:r>
            <a:r>
              <a:rPr lang="et-EE" sz="2000" dirty="0">
                <a:solidFill>
                  <a:srgbClr val="0070C0"/>
                </a:solidFill>
              </a:rPr>
              <a:t>mitteseotud</a:t>
            </a:r>
            <a:r>
              <a:rPr lang="et-EE" sz="2000" dirty="0"/>
              <a:t> (va üldkulud);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mis on tehtud toetuse saajaga seotud isikute </a:t>
            </a:r>
            <a:r>
              <a:rPr lang="et-EE" sz="2000" dirty="0">
                <a:solidFill>
                  <a:srgbClr val="0070C0"/>
                </a:solidFill>
              </a:rPr>
              <a:t>huvide konflikti olukorras</a:t>
            </a:r>
            <a:r>
              <a:rPr lang="et-EE" sz="2000" dirty="0"/>
              <a:t>; </a:t>
            </a:r>
          </a:p>
          <a:p>
            <a:r>
              <a:rPr lang="et-EE" sz="2000" dirty="0" smtClean="0"/>
              <a:t>kulud</a:t>
            </a:r>
            <a:r>
              <a:rPr lang="et-EE" sz="2000" dirty="0"/>
              <a:t>, mis on toetuse saaja poolt välja makstud </a:t>
            </a:r>
            <a:r>
              <a:rPr lang="et-EE" sz="2000" dirty="0" smtClean="0">
                <a:solidFill>
                  <a:srgbClr val="0070C0"/>
                </a:solidFill>
              </a:rPr>
              <a:t>sularahas;</a:t>
            </a:r>
            <a:r>
              <a:rPr lang="et-EE" sz="2000" dirty="0" smtClean="0"/>
              <a:t> </a:t>
            </a:r>
            <a:endParaRPr lang="et-EE" sz="2000" dirty="0"/>
          </a:p>
          <a:p>
            <a:r>
              <a:rPr lang="et-EE" sz="2000" dirty="0" smtClean="0"/>
              <a:t>muud </a:t>
            </a:r>
            <a:r>
              <a:rPr lang="et-EE" sz="2000" dirty="0"/>
              <a:t>projekti elluviimise seisukohast </a:t>
            </a:r>
            <a:r>
              <a:rPr lang="et-EE" sz="2000" dirty="0">
                <a:solidFill>
                  <a:srgbClr val="0070C0"/>
                </a:solidFill>
              </a:rPr>
              <a:t>põhjendamatud</a:t>
            </a:r>
            <a:r>
              <a:rPr lang="et-EE" sz="2000" dirty="0"/>
              <a:t> ja </a:t>
            </a:r>
            <a:r>
              <a:rPr lang="et-EE" sz="2000" dirty="0">
                <a:solidFill>
                  <a:srgbClr val="0070C0"/>
                </a:solidFill>
              </a:rPr>
              <a:t>ebaolulised</a:t>
            </a:r>
            <a:r>
              <a:rPr lang="et-EE" sz="2000" dirty="0"/>
              <a:t> kulud (näiteks pangakaardi hooldustasud, kindlustamiskulud jne</a:t>
            </a:r>
            <a:r>
              <a:rPr lang="et-EE" sz="2000" dirty="0" smtClean="0"/>
              <a:t>);</a:t>
            </a:r>
            <a:endParaRPr lang="et-EE" sz="2000" dirty="0"/>
          </a:p>
          <a:p>
            <a:r>
              <a:rPr lang="et-EE" sz="2000" dirty="0" smtClean="0">
                <a:solidFill>
                  <a:srgbClr val="0070C0"/>
                </a:solidFill>
              </a:rPr>
              <a:t>finantskulud</a:t>
            </a:r>
            <a:r>
              <a:rPr lang="et-EE" sz="2000" dirty="0"/>
              <a:t>, </a:t>
            </a:r>
            <a:r>
              <a:rPr lang="et-EE" sz="2000" dirty="0" smtClean="0"/>
              <a:t>sh pangaülekande tasud, </a:t>
            </a:r>
            <a:r>
              <a:rPr lang="et-EE" sz="2000" dirty="0"/>
              <a:t>intressikulud, viivised ja </a:t>
            </a:r>
            <a:r>
              <a:rPr lang="et-EE" sz="2000" dirty="0" smtClean="0"/>
              <a:t>trahvid;</a:t>
            </a:r>
          </a:p>
          <a:p>
            <a:r>
              <a:rPr lang="et-EE" sz="2000" dirty="0" smtClean="0"/>
              <a:t>NB! kulud </a:t>
            </a:r>
            <a:r>
              <a:rPr lang="et-EE" sz="2000" dirty="0" smtClean="0">
                <a:solidFill>
                  <a:schemeClr val="accent1"/>
                </a:solidFill>
              </a:rPr>
              <a:t>raamatupidamisele</a:t>
            </a:r>
            <a:r>
              <a:rPr lang="et-EE" sz="2000" dirty="0" smtClean="0"/>
              <a:t> üksnes üldkuludest.</a:t>
            </a:r>
            <a:endParaRPr lang="et-EE" sz="2000" dirty="0"/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50012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Meetme 1 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dirty="0" err="1" smtClean="0">
                <a:solidFill>
                  <a:srgbClr val="0070C0"/>
                </a:solidFill>
              </a:rPr>
              <a:t>töötaja(te</a:t>
            </a:r>
            <a:r>
              <a:rPr lang="et-EE" sz="1600" dirty="0">
                <a:solidFill>
                  <a:srgbClr val="0070C0"/>
                </a:solidFill>
              </a:rPr>
              <a:t>)</a:t>
            </a:r>
            <a:r>
              <a:rPr lang="et-EE" sz="1600" dirty="0"/>
              <a:t>, sh projektijuhi töölepingu ja käsunduslepingu (töövõtulepingu) alusel makstav </a:t>
            </a:r>
            <a:r>
              <a:rPr lang="et-EE" sz="1600" dirty="0">
                <a:solidFill>
                  <a:srgbClr val="0070C0"/>
                </a:solidFill>
              </a:rPr>
              <a:t>töötasu</a:t>
            </a:r>
            <a:r>
              <a:rPr lang="et-EE" sz="1600" dirty="0"/>
              <a:t> ja maksud tööjõukuludelt;</a:t>
            </a:r>
          </a:p>
          <a:p>
            <a:r>
              <a:rPr lang="et-EE" sz="1600" dirty="0" smtClean="0"/>
              <a:t>projekti </a:t>
            </a:r>
            <a:r>
              <a:rPr lang="et-EE" sz="1600" dirty="0"/>
              <a:t>tegevuste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juriidilistelt isikutelt </a:t>
            </a:r>
            <a:r>
              <a:rPr lang="et-EE" sz="1600" dirty="0" smtClean="0"/>
              <a:t>ja FIE-</a:t>
            </a:r>
            <a:r>
              <a:rPr lang="et-EE" sz="1600" dirty="0" err="1" smtClean="0"/>
              <a:t>lt</a:t>
            </a:r>
            <a:r>
              <a:rPr lang="et-EE" sz="1600" dirty="0" smtClean="0"/>
              <a:t> </a:t>
            </a:r>
            <a:r>
              <a:rPr lang="et-EE" sz="1600" dirty="0" smtClean="0"/>
              <a:t>ostetavate </a:t>
            </a:r>
            <a:r>
              <a:rPr lang="et-EE" sz="1600" dirty="0">
                <a:solidFill>
                  <a:srgbClr val="0070C0"/>
                </a:solidFill>
              </a:rPr>
              <a:t>teenuste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toodete</a:t>
            </a:r>
            <a:r>
              <a:rPr lang="et-EE" sz="1600" dirty="0"/>
              <a:t> kulud;</a:t>
            </a:r>
          </a:p>
          <a:p>
            <a:r>
              <a:rPr lang="et-EE" sz="1600" dirty="0" smtClean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 smtClean="0"/>
              <a:t>vahendite ja </a:t>
            </a:r>
            <a:r>
              <a:rPr lang="et-EE" sz="1600" dirty="0"/>
              <a:t>materjalide soetamise kulud;  </a:t>
            </a:r>
          </a:p>
          <a:p>
            <a:r>
              <a:rPr lang="et-EE" sz="1600" dirty="0" smtClean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ürituste elluviimiseks </a:t>
            </a:r>
            <a:r>
              <a:rPr lang="et-EE" sz="1600" dirty="0"/>
              <a:t>vajalikud </a:t>
            </a:r>
            <a:r>
              <a:rPr lang="et-EE" sz="1600" dirty="0" smtClean="0">
                <a:solidFill>
                  <a:srgbClr val="0070C0"/>
                </a:solidFill>
              </a:rPr>
              <a:t>ürituste korraldamisega otseselt seotud transpordikulud</a:t>
            </a:r>
            <a:r>
              <a:rPr lang="et-EE" sz="1600" dirty="0" smtClean="0"/>
              <a:t> (dokumenteerimine </a:t>
            </a:r>
            <a:r>
              <a:rPr lang="et-EE" sz="1600" dirty="0"/>
              <a:t>ja </a:t>
            </a:r>
            <a:r>
              <a:rPr lang="et-EE" sz="1600" dirty="0" smtClean="0"/>
              <a:t>hüvitamine õigusaktide nõuete järgi);</a:t>
            </a:r>
            <a:endParaRPr lang="et-EE" sz="1600" dirty="0"/>
          </a:p>
          <a:p>
            <a:r>
              <a:rPr lang="et-EE" sz="1600" dirty="0" smtClean="0"/>
              <a:t>projekti </a:t>
            </a:r>
            <a:r>
              <a:rPr lang="et-EE" sz="1600" dirty="0"/>
              <a:t>üritustel korraldatud võistluste ja konkursside </a:t>
            </a:r>
            <a:r>
              <a:rPr lang="et-EE" sz="1600" dirty="0" smtClean="0"/>
              <a:t>auhinnad, tänukirjad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 </a:t>
            </a:r>
          </a:p>
          <a:p>
            <a:r>
              <a:rPr lang="et-EE" sz="1600" dirty="0" smtClean="0"/>
              <a:t>projekti </a:t>
            </a:r>
            <a:r>
              <a:rPr lang="et-EE" sz="1600" dirty="0"/>
              <a:t>üritustel toitlustus- ja toidukaupade ostmise kulud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</a:t>
            </a:r>
          </a:p>
          <a:p>
            <a:r>
              <a:rPr lang="et-EE" sz="1600" dirty="0" smtClean="0">
                <a:solidFill>
                  <a:srgbClr val="0070C0"/>
                </a:solidFill>
              </a:rPr>
              <a:t>info </a:t>
            </a:r>
            <a:r>
              <a:rPr lang="et-EE" sz="1600" dirty="0">
                <a:solidFill>
                  <a:srgbClr val="464024"/>
                </a:solidFill>
              </a:rPr>
              <a:t>ja</a:t>
            </a:r>
            <a:r>
              <a:rPr lang="et-EE" sz="1600" dirty="0">
                <a:solidFill>
                  <a:srgbClr val="0070C0"/>
                </a:solidFill>
              </a:rPr>
              <a:t> teavitustegevuse </a:t>
            </a:r>
            <a:r>
              <a:rPr lang="et-EE" sz="1600" dirty="0"/>
              <a:t>seotud kulud;</a:t>
            </a:r>
          </a:p>
          <a:p>
            <a:r>
              <a:rPr lang="et-EE" sz="1600" dirty="0" smtClean="0">
                <a:solidFill>
                  <a:srgbClr val="0070C0"/>
                </a:solidFill>
              </a:rPr>
              <a:t>üldkulud</a:t>
            </a:r>
            <a:r>
              <a:rPr lang="et-EE" sz="1600" dirty="0" smtClean="0"/>
              <a:t> </a:t>
            </a:r>
            <a:r>
              <a:rPr lang="et-EE" sz="1600" dirty="0">
                <a:solidFill>
                  <a:srgbClr val="0070C0"/>
                </a:solidFill>
              </a:rPr>
              <a:t>kuni 10,00% </a:t>
            </a:r>
            <a:r>
              <a:rPr lang="et-EE" sz="1600" dirty="0" smtClean="0"/>
              <a:t>toetusest (kajastatud </a:t>
            </a:r>
            <a:r>
              <a:rPr lang="et-EE" sz="1600" dirty="0"/>
              <a:t>eelarve vastavas </a:t>
            </a:r>
            <a:r>
              <a:rPr lang="et-EE" sz="1600" dirty="0" smtClean="0"/>
              <a:t>kulugrupis).</a:t>
            </a:r>
          </a:p>
          <a:p>
            <a:r>
              <a:rPr lang="et-EE" sz="1600" dirty="0"/>
              <a:t>r</a:t>
            </a:r>
            <a:r>
              <a:rPr lang="et-EE" sz="1600" dirty="0" smtClean="0"/>
              <a:t>iiklikud </a:t>
            </a:r>
            <a:r>
              <a:rPr lang="et-EE" sz="1600" dirty="0" smtClean="0">
                <a:solidFill>
                  <a:srgbClr val="0070C0"/>
                </a:solidFill>
              </a:rPr>
              <a:t>maksud</a:t>
            </a:r>
            <a:r>
              <a:rPr lang="et-EE" sz="1600" dirty="0" smtClean="0"/>
              <a:t> ja </a:t>
            </a:r>
            <a:r>
              <a:rPr lang="et-EE" sz="1600" dirty="0" smtClean="0">
                <a:solidFill>
                  <a:srgbClr val="0070C0"/>
                </a:solidFill>
              </a:rPr>
              <a:t>lõivud</a:t>
            </a:r>
            <a:r>
              <a:rPr lang="et-EE" sz="1600" dirty="0" smtClean="0"/>
              <a:t>, mis ei ole tagastatavad.</a:t>
            </a:r>
            <a:endParaRPr lang="et-EE" sz="16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003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Meetme 1 mitteabikõlblikud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2000" dirty="0" smtClean="0">
                <a:solidFill>
                  <a:srgbClr val="0070C0"/>
                </a:solidFill>
              </a:rPr>
              <a:t>projektijuhtimise </a:t>
            </a:r>
            <a:r>
              <a:rPr lang="et-EE" sz="2000" dirty="0">
                <a:solidFill>
                  <a:srgbClr val="0070C0"/>
                </a:solidFill>
              </a:rPr>
              <a:t>kulud </a:t>
            </a:r>
            <a:r>
              <a:rPr lang="et-EE" sz="2000" dirty="0"/>
              <a:t>sisseostetud </a:t>
            </a:r>
            <a:r>
              <a:rPr lang="et-EE" sz="2000" dirty="0">
                <a:solidFill>
                  <a:srgbClr val="0070C0"/>
                </a:solidFill>
              </a:rPr>
              <a:t>teenusena</a:t>
            </a:r>
            <a:r>
              <a:rPr lang="et-EE" sz="2000" dirty="0"/>
              <a:t> teistelt  juriidilistelt isikutelt (va leping FIE-ga), </a:t>
            </a:r>
          </a:p>
          <a:p>
            <a:r>
              <a:rPr lang="et-EE" sz="2000" dirty="0" smtClean="0"/>
              <a:t>amortisatsioonikulud</a:t>
            </a:r>
            <a:r>
              <a:rPr lang="et-EE" sz="2000" dirty="0"/>
              <a:t>; </a:t>
            </a:r>
          </a:p>
          <a:p>
            <a:r>
              <a:rPr lang="et-EE" sz="2000" dirty="0" smtClean="0"/>
              <a:t>esinduskulud </a:t>
            </a:r>
            <a:r>
              <a:rPr lang="et-EE" sz="2000" dirty="0"/>
              <a:t>ja kingitused; </a:t>
            </a:r>
          </a:p>
          <a:p>
            <a:r>
              <a:rPr lang="et-EE" sz="2000" dirty="0" smtClean="0"/>
              <a:t>projekti </a:t>
            </a:r>
            <a:r>
              <a:rPr lang="et-EE" sz="2000" dirty="0"/>
              <a:t>üritustel korraldatud võistluste ja konkursside </a:t>
            </a:r>
            <a:r>
              <a:rPr lang="et-EE" sz="2000" dirty="0">
                <a:solidFill>
                  <a:srgbClr val="0070C0"/>
                </a:solidFill>
              </a:rPr>
              <a:t>auhindade</a:t>
            </a:r>
            <a:r>
              <a:rPr lang="et-EE" sz="2000" dirty="0"/>
              <a:t> ostmise 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/>
              <a:t>;</a:t>
            </a:r>
          </a:p>
          <a:p>
            <a:r>
              <a:rPr lang="et-EE" sz="2000" dirty="0" smtClean="0"/>
              <a:t>projekti </a:t>
            </a:r>
            <a:r>
              <a:rPr lang="et-EE" sz="2000" dirty="0"/>
              <a:t>üritustel </a:t>
            </a:r>
            <a:r>
              <a:rPr lang="et-EE" sz="2000" dirty="0">
                <a:solidFill>
                  <a:srgbClr val="0070C0"/>
                </a:solidFill>
              </a:rPr>
              <a:t>toitlustus- ja toidukaupade ostmise </a:t>
            </a:r>
            <a:r>
              <a:rPr lang="et-EE" sz="2000" dirty="0"/>
              <a:t>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 smtClean="0"/>
              <a:t>;</a:t>
            </a:r>
          </a:p>
          <a:p>
            <a:r>
              <a:rPr lang="fi-FI" sz="2000" dirty="0" smtClean="0"/>
              <a:t>hoonete </a:t>
            </a:r>
            <a:r>
              <a:rPr lang="fi-FI" sz="2000" dirty="0"/>
              <a:t>ja ruumide </a:t>
            </a:r>
            <a:r>
              <a:rPr lang="fi-FI" sz="2000" dirty="0">
                <a:solidFill>
                  <a:schemeClr val="accent1"/>
                </a:solidFill>
              </a:rPr>
              <a:t>ehitus-, rekonstrueerimis- ja remonttööde </a:t>
            </a:r>
            <a:r>
              <a:rPr lang="fi-FI" sz="2000" dirty="0" err="1" smtClean="0"/>
              <a:t>kulud</a:t>
            </a:r>
            <a:r>
              <a:rPr lang="et-EE" sz="2000" dirty="0" smtClean="0"/>
              <a:t>;</a:t>
            </a:r>
          </a:p>
          <a:p>
            <a:r>
              <a:rPr lang="et-EE" sz="2000" dirty="0">
                <a:solidFill>
                  <a:schemeClr val="accent1"/>
                </a:solidFill>
              </a:rPr>
              <a:t>ü</a:t>
            </a:r>
            <a:r>
              <a:rPr lang="et-EE" sz="2000" dirty="0" smtClean="0">
                <a:solidFill>
                  <a:schemeClr val="accent1"/>
                </a:solidFill>
              </a:rPr>
              <a:t>le 100 euro</a:t>
            </a:r>
            <a:r>
              <a:rPr lang="et-EE" sz="2000" dirty="0" smtClean="0"/>
              <a:t> maksvate seadmete soetamise kulud.</a:t>
            </a:r>
            <a:endParaRPr lang="et-EE" sz="2000" dirty="0"/>
          </a:p>
          <a:p>
            <a:r>
              <a:rPr lang="et-EE" sz="2000" dirty="0" smtClean="0"/>
              <a:t>organisatsioonide</a:t>
            </a:r>
            <a:r>
              <a:rPr lang="et-EE" sz="2000" dirty="0"/>
              <a:t>, sh rahvusvaheliste organisatsioonide </a:t>
            </a:r>
            <a:r>
              <a:rPr lang="et-EE" sz="2000" dirty="0" smtClean="0">
                <a:solidFill>
                  <a:srgbClr val="0070C0"/>
                </a:solidFill>
              </a:rPr>
              <a:t>liikmemaksud</a:t>
            </a:r>
            <a:r>
              <a:rPr lang="et-EE" sz="2000" dirty="0"/>
              <a:t>.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85643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Meetme 2 abikõlblikud ja mitteabikõlblikud kulud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dirty="0" smtClean="0"/>
              <a:t>Abikõlblikud on: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investeeringute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soetuste</a:t>
            </a:r>
            <a:r>
              <a:rPr lang="et-EE" dirty="0"/>
              <a:t> kulud;</a:t>
            </a:r>
          </a:p>
          <a:p>
            <a:pPr lvl="2"/>
            <a:r>
              <a:rPr lang="et-EE" dirty="0"/>
              <a:t>investeeringute ja soetuste kasutusele võtmisega </a:t>
            </a:r>
            <a:r>
              <a:rPr lang="et-EE" dirty="0">
                <a:solidFill>
                  <a:srgbClr val="0070C0"/>
                </a:solidFill>
              </a:rPr>
              <a:t>otseselt seotud</a:t>
            </a:r>
            <a:r>
              <a:rPr lang="et-EE" dirty="0"/>
              <a:t> juriidilistelt isikutelt (sh FIE) </a:t>
            </a:r>
            <a:r>
              <a:rPr lang="et-EE" dirty="0">
                <a:solidFill>
                  <a:srgbClr val="0070C0"/>
                </a:solidFill>
              </a:rPr>
              <a:t>sisseostetavate teenuste kulud</a:t>
            </a:r>
            <a:r>
              <a:rPr lang="et-EE" dirty="0"/>
              <a:t> (transpordikulud, ehitusteenuse kulud, seadme paigaldamise kulud jmt</a:t>
            </a:r>
            <a:r>
              <a:rPr lang="et-EE" dirty="0" smtClean="0"/>
              <a:t>);</a:t>
            </a:r>
          </a:p>
          <a:p>
            <a:pPr lvl="2"/>
            <a:r>
              <a:rPr lang="et-EE" dirty="0" smtClean="0"/>
              <a:t>riiklikud </a:t>
            </a:r>
            <a:r>
              <a:rPr lang="et-EE" dirty="0">
                <a:solidFill>
                  <a:srgbClr val="0070C0"/>
                </a:solidFill>
              </a:rPr>
              <a:t>maksud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lõivud</a:t>
            </a:r>
            <a:r>
              <a:rPr lang="et-EE" dirty="0"/>
              <a:t>, mis ei ole tagastatavad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üldkulud</a:t>
            </a:r>
            <a:r>
              <a:rPr lang="et-EE" dirty="0"/>
              <a:t> (sh projektijuhtimine) </a:t>
            </a:r>
            <a:r>
              <a:rPr lang="et-EE" dirty="0">
                <a:solidFill>
                  <a:srgbClr val="0070C0"/>
                </a:solidFill>
              </a:rPr>
              <a:t>kuni 10,00% </a:t>
            </a:r>
            <a:r>
              <a:rPr lang="et-EE" dirty="0"/>
              <a:t>toetusest, mis on kajastatud eelarve vastavas kulugrupis.</a:t>
            </a:r>
          </a:p>
          <a:p>
            <a:r>
              <a:rPr lang="et-EE" sz="2400" dirty="0" smtClean="0">
                <a:solidFill>
                  <a:srgbClr val="0070C0"/>
                </a:solidFill>
              </a:rPr>
              <a:t>Mitteabikõlblikud</a:t>
            </a:r>
            <a:r>
              <a:rPr lang="et-EE" sz="2400" dirty="0" smtClean="0"/>
              <a:t> on </a:t>
            </a:r>
            <a:r>
              <a:rPr lang="et-EE" sz="2400" dirty="0" smtClean="0">
                <a:solidFill>
                  <a:srgbClr val="0070C0"/>
                </a:solidFill>
              </a:rPr>
              <a:t>kõik kulud</a:t>
            </a:r>
            <a:r>
              <a:rPr lang="et-EE" sz="2400" dirty="0" smtClean="0"/>
              <a:t>, mis ei</a:t>
            </a:r>
            <a:r>
              <a:rPr lang="et-EE" sz="2400" dirty="0" smtClean="0">
                <a:solidFill>
                  <a:srgbClr val="0070C0"/>
                </a:solidFill>
              </a:rPr>
              <a:t> ole abikõlblikuna</a:t>
            </a:r>
            <a:r>
              <a:rPr lang="et-EE" sz="2400" dirty="0" smtClean="0"/>
              <a:t> programmdokumendis </a:t>
            </a:r>
            <a:r>
              <a:rPr lang="et-EE" sz="2400" dirty="0" smtClean="0">
                <a:solidFill>
                  <a:srgbClr val="0070C0"/>
                </a:solidFill>
              </a:rPr>
              <a:t>nimetatud</a:t>
            </a:r>
            <a:r>
              <a:rPr lang="et-EE" sz="2400" dirty="0" smtClean="0"/>
              <a:t>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55822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Programmi eesmärk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on </a:t>
            </a:r>
            <a:r>
              <a:rPr lang="et-EE" dirty="0"/>
              <a:t>kohaliku arengu ja kogukondade elujõulisuse tugevdamine </a:t>
            </a:r>
            <a:r>
              <a:rPr lang="et-EE" b="1" dirty="0">
                <a:solidFill>
                  <a:srgbClr val="0070C0"/>
                </a:solidFill>
              </a:rPr>
              <a:t>kogukondliku </a:t>
            </a:r>
            <a:r>
              <a:rPr lang="et-EE" dirty="0">
                <a:solidFill>
                  <a:srgbClr val="0070C0"/>
                </a:solidFill>
              </a:rPr>
              <a:t>initsiatiivi, koostöö </a:t>
            </a:r>
            <a:r>
              <a:rPr lang="et-EE" dirty="0"/>
              <a:t>ja </a:t>
            </a:r>
            <a:r>
              <a:rPr lang="et-EE" dirty="0">
                <a:solidFill>
                  <a:srgbClr val="0070C0"/>
                </a:solidFill>
              </a:rPr>
              <a:t>identiteedi</a:t>
            </a:r>
            <a:r>
              <a:rPr lang="et-EE" dirty="0"/>
              <a:t> tugevdamise kaudu ning kohalike elanike teadmiste ja oskuste kasvu kaudu.</a:t>
            </a:r>
          </a:p>
        </p:txBody>
      </p:sp>
    </p:spTree>
    <p:extLst>
      <p:ext uri="{BB962C8B-B14F-4D97-AF65-F5344CB8AC3E}">
        <p14:creationId xmlns:p14="http://schemas.microsoft.com/office/powerpoint/2010/main" val="387785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Menetlemine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dirty="0" smtClean="0"/>
              <a:t>Taotlusi menetleb asukohajärgne </a:t>
            </a:r>
            <a:r>
              <a:rPr lang="et-EE" sz="2400" dirty="0" smtClean="0">
                <a:solidFill>
                  <a:srgbClr val="0070C0"/>
                </a:solidFill>
              </a:rPr>
              <a:t>maavalitsus</a:t>
            </a:r>
            <a:r>
              <a:rPr lang="et-EE" sz="2400" dirty="0" smtClean="0"/>
              <a:t>;</a:t>
            </a:r>
          </a:p>
          <a:p>
            <a:r>
              <a:rPr lang="et-EE" sz="2400" dirty="0" smtClean="0"/>
              <a:t>Taotluse menetlemise aeg on kuni </a:t>
            </a:r>
            <a:r>
              <a:rPr lang="et-EE" sz="2400" dirty="0" smtClean="0">
                <a:solidFill>
                  <a:srgbClr val="0070C0"/>
                </a:solidFill>
              </a:rPr>
              <a:t>40 tööpäeva;</a:t>
            </a:r>
          </a:p>
          <a:p>
            <a:r>
              <a:rPr lang="et-EE" sz="2400" dirty="0" smtClean="0"/>
              <a:t>Taotlejale võib anda </a:t>
            </a:r>
            <a:r>
              <a:rPr lang="et-EE" sz="2400" dirty="0" smtClean="0">
                <a:solidFill>
                  <a:srgbClr val="0070C0"/>
                </a:solidFill>
              </a:rPr>
              <a:t>täiendava tähtaja puuduste kõrvaldamiseks</a:t>
            </a:r>
            <a:r>
              <a:rPr lang="et-EE" sz="2400" dirty="0" smtClean="0"/>
              <a:t> üksnes siis, kui on tegemist </a:t>
            </a:r>
            <a:r>
              <a:rPr lang="et-EE" sz="2400" dirty="0" smtClean="0">
                <a:solidFill>
                  <a:srgbClr val="0070C0"/>
                </a:solidFill>
              </a:rPr>
              <a:t>väikeste ebatäpsustega </a:t>
            </a:r>
            <a:r>
              <a:rPr lang="et-EE" sz="2400" dirty="0" smtClean="0"/>
              <a:t>või </a:t>
            </a:r>
            <a:r>
              <a:rPr lang="et-EE" sz="2400" dirty="0" smtClean="0">
                <a:solidFill>
                  <a:srgbClr val="0070C0"/>
                </a:solidFill>
              </a:rPr>
              <a:t>tehniliste puudustega</a:t>
            </a:r>
            <a:r>
              <a:rPr lang="et-EE" sz="2400" dirty="0" smtClean="0"/>
              <a:t>. Taotlust pärast esitamist </a:t>
            </a:r>
            <a:r>
              <a:rPr lang="et-EE" sz="2400" dirty="0">
                <a:solidFill>
                  <a:srgbClr val="0070C0"/>
                </a:solidFill>
              </a:rPr>
              <a:t>sisuliselt </a:t>
            </a:r>
            <a:r>
              <a:rPr lang="et-EE" sz="2400" dirty="0" smtClean="0">
                <a:solidFill>
                  <a:srgbClr val="0070C0"/>
                </a:solidFill>
              </a:rPr>
              <a:t>muuta ei või</a:t>
            </a:r>
            <a:r>
              <a:rPr lang="et-EE" sz="2400" dirty="0" smtClean="0"/>
              <a:t>.</a:t>
            </a:r>
          </a:p>
          <a:p>
            <a:r>
              <a:rPr lang="et-EE" sz="2400" dirty="0" smtClean="0"/>
              <a:t>Programmdokumendis kirjas (punkt 9.2), millal tunnistatakse taotlus </a:t>
            </a:r>
            <a:r>
              <a:rPr lang="et-EE" sz="2400" dirty="0" smtClean="0">
                <a:solidFill>
                  <a:srgbClr val="0070C0"/>
                </a:solidFill>
              </a:rPr>
              <a:t>nõuetele mittevastavaks</a:t>
            </a:r>
            <a:r>
              <a:rPr lang="et-EE" dirty="0" smtClean="0"/>
              <a:t>.</a:t>
            </a:r>
          </a:p>
          <a:p>
            <a:r>
              <a:rPr lang="et-EE" sz="2400" dirty="0" smtClean="0">
                <a:solidFill>
                  <a:srgbClr val="FF0000"/>
                </a:solidFill>
              </a:rPr>
              <a:t>NB! Palun kontrollige kindlasti, et ühingul oleks esitatud 2014 majandusaasta aruanne!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184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Hindamine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sz="2000" dirty="0" smtClean="0"/>
              <a:t>Taotlusi hindab maavanema </a:t>
            </a:r>
            <a:r>
              <a:rPr lang="et-EE" sz="2000" dirty="0" smtClean="0">
                <a:solidFill>
                  <a:srgbClr val="464024"/>
                </a:solidFill>
              </a:rPr>
              <a:t>moodustatud</a:t>
            </a:r>
            <a:r>
              <a:rPr lang="et-EE" sz="2000" dirty="0" smtClean="0">
                <a:solidFill>
                  <a:srgbClr val="0070C0"/>
                </a:solidFill>
              </a:rPr>
              <a:t> 5 liikmeline komisjon</a:t>
            </a:r>
            <a:r>
              <a:rPr lang="et-EE" sz="2000" dirty="0" smtClean="0"/>
              <a:t>;</a:t>
            </a:r>
          </a:p>
          <a:p>
            <a:r>
              <a:rPr lang="et-EE" sz="2000" dirty="0"/>
              <a:t>Komisjonil on õigus teha </a:t>
            </a:r>
            <a:r>
              <a:rPr lang="et-EE" sz="2000" dirty="0" smtClean="0"/>
              <a:t>taotlejale </a:t>
            </a:r>
            <a:r>
              <a:rPr lang="et-EE" sz="2000" dirty="0" smtClean="0">
                <a:solidFill>
                  <a:srgbClr val="0070C0"/>
                </a:solidFill>
              </a:rPr>
              <a:t>põhjendatud ettepanek </a:t>
            </a:r>
            <a:r>
              <a:rPr lang="et-EE" sz="2000" dirty="0" smtClean="0"/>
              <a:t>projektis </a:t>
            </a:r>
            <a:r>
              <a:rPr lang="et-EE" sz="2000" dirty="0"/>
              <a:t>mõni tegevus ja/või kulu </a:t>
            </a:r>
            <a:r>
              <a:rPr lang="et-EE" sz="2000" dirty="0" smtClean="0">
                <a:solidFill>
                  <a:srgbClr val="0070C0"/>
                </a:solidFill>
              </a:rPr>
              <a:t>välja jätta </a:t>
            </a:r>
            <a:r>
              <a:rPr lang="et-EE" sz="2000" dirty="0" smtClean="0"/>
              <a:t>või </a:t>
            </a:r>
            <a:r>
              <a:rPr lang="et-EE" sz="2000" dirty="0" smtClean="0">
                <a:solidFill>
                  <a:srgbClr val="0070C0"/>
                </a:solidFill>
              </a:rPr>
              <a:t>vähendada</a:t>
            </a:r>
            <a:r>
              <a:rPr lang="et-EE" sz="2000" dirty="0" smtClean="0"/>
              <a:t> kulu jaoks planeeritud </a:t>
            </a:r>
            <a:r>
              <a:rPr lang="et-EE" sz="2000" dirty="0" smtClean="0">
                <a:solidFill>
                  <a:srgbClr val="0070C0"/>
                </a:solidFill>
              </a:rPr>
              <a:t>summat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Hindamiskriteeriumiteks on</a:t>
            </a:r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eesmärgi vastavus meetme ja programmi eesmärkidele ning projekti tulemuste mõju kogukonna elujõulisuse </a:t>
            </a:r>
            <a:r>
              <a:rPr lang="et-EE" sz="1600" dirty="0" smtClean="0"/>
              <a:t>tugevnemisele;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vajalikkus kogukonna jaoks ning kogukonnaliikmete kaasatus projekti </a:t>
            </a:r>
            <a:r>
              <a:rPr lang="et-EE" sz="1600" dirty="0" smtClean="0"/>
              <a:t>elluviimisesse;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tegevuste (valitud lahenduste) põhjendatus ja vajalikkus kavandatud tulemuse </a:t>
            </a:r>
            <a:r>
              <a:rPr lang="et-EE" sz="1600" dirty="0" smtClean="0"/>
              <a:t>saavutamiseks;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tulemuste </a:t>
            </a:r>
            <a:r>
              <a:rPr lang="et-EE" sz="1600" dirty="0" smtClean="0"/>
              <a:t>jätkusuutlikkus;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eelarve kulude </a:t>
            </a:r>
            <a:r>
              <a:rPr lang="et-EE" sz="1600" dirty="0" smtClean="0"/>
              <a:t>põhjendatus; </a:t>
            </a:r>
            <a:endParaRPr lang="et-EE" sz="1600" dirty="0"/>
          </a:p>
          <a:p>
            <a:pPr lvl="1"/>
            <a:r>
              <a:rPr lang="et-EE" sz="1600" dirty="0" smtClean="0"/>
              <a:t>projekti </a:t>
            </a:r>
            <a:r>
              <a:rPr lang="et-EE" sz="1600" dirty="0"/>
              <a:t>ettevalmistuse kvaliteet, taotleja senised kogemused ja projektijuhi suutlikkus projekti ellu viia </a:t>
            </a:r>
          </a:p>
          <a:p>
            <a:r>
              <a:rPr lang="et-EE" sz="2000" dirty="0" smtClean="0"/>
              <a:t>Erinevatel meetmetel erinev osakaal kriteeriumitel.</a:t>
            </a:r>
          </a:p>
          <a:p>
            <a:r>
              <a:rPr lang="et-EE" sz="2000" dirty="0" smtClean="0"/>
              <a:t>Hindamisskaala on 0-4. Positiivne hinne vähemalt </a:t>
            </a:r>
            <a:r>
              <a:rPr lang="et-EE" sz="2000" dirty="0" smtClean="0">
                <a:solidFill>
                  <a:srgbClr val="0070C0"/>
                </a:solidFill>
              </a:rPr>
              <a:t>2,0</a:t>
            </a:r>
            <a:endParaRPr lang="et-EE" sz="2000" dirty="0">
              <a:solidFill>
                <a:srgbClr val="0070C0"/>
              </a:solidFill>
            </a:endParaRPr>
          </a:p>
          <a:p>
            <a:pPr lvl="1"/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81912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Muudatused projektis ja tagasimaksmine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smtClean="0">
                <a:solidFill>
                  <a:srgbClr val="0070C0"/>
                </a:solidFill>
              </a:rPr>
              <a:t>ajakava</a:t>
            </a:r>
            <a:r>
              <a:rPr lang="et-EE" sz="2000" dirty="0" smtClean="0"/>
              <a:t>, </a:t>
            </a:r>
            <a:r>
              <a:rPr lang="et-EE" sz="2000" dirty="0" smtClean="0">
                <a:solidFill>
                  <a:srgbClr val="0070C0"/>
                </a:solidFill>
              </a:rPr>
              <a:t>tegevuste</a:t>
            </a:r>
            <a:r>
              <a:rPr lang="et-EE" sz="2000" dirty="0" smtClean="0"/>
              <a:t>, </a:t>
            </a:r>
            <a:r>
              <a:rPr lang="et-EE" sz="2000" dirty="0" smtClean="0">
                <a:solidFill>
                  <a:srgbClr val="0070C0"/>
                </a:solidFill>
              </a:rPr>
              <a:t>eelarve</a:t>
            </a:r>
            <a:r>
              <a:rPr lang="et-EE" sz="2000" dirty="0" smtClean="0"/>
              <a:t> muutmiseks peab </a:t>
            </a:r>
            <a:r>
              <a:rPr lang="et-EE" sz="2000" dirty="0"/>
              <a:t>toetuse saaja saama </a:t>
            </a:r>
            <a:r>
              <a:rPr lang="et-EE" sz="2000" dirty="0" smtClean="0">
                <a:solidFill>
                  <a:srgbClr val="0070C0"/>
                </a:solidFill>
              </a:rPr>
              <a:t>maavalitsuse nõusoleku</a:t>
            </a:r>
            <a:r>
              <a:rPr lang="et-EE" sz="2000" dirty="0" smtClean="0"/>
              <a:t>. Vajadusel vormistatakse lepingu muudatus;</a:t>
            </a:r>
          </a:p>
          <a:p>
            <a:r>
              <a:rPr lang="et-EE" sz="2000" dirty="0" smtClean="0">
                <a:solidFill>
                  <a:srgbClr val="0070C0"/>
                </a:solidFill>
              </a:rPr>
              <a:t>üldkulude osakaalu </a:t>
            </a:r>
            <a:r>
              <a:rPr lang="et-EE" sz="2000" dirty="0" smtClean="0"/>
              <a:t>eelarves muuta </a:t>
            </a:r>
            <a:r>
              <a:rPr lang="et-EE" sz="2000" dirty="0" smtClean="0">
                <a:solidFill>
                  <a:srgbClr val="0070C0"/>
                </a:solidFill>
              </a:rPr>
              <a:t>ei saa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Lubatud on </a:t>
            </a:r>
            <a:r>
              <a:rPr lang="et-EE" sz="2000" dirty="0" smtClean="0">
                <a:solidFill>
                  <a:srgbClr val="0070C0"/>
                </a:solidFill>
              </a:rPr>
              <a:t>maavalitsuse nõusolekuta </a:t>
            </a:r>
            <a:r>
              <a:rPr lang="et-EE" sz="2000" dirty="0" smtClean="0"/>
              <a:t>muudatused kulugruppide vahel, kui muudetakse </a:t>
            </a:r>
            <a:r>
              <a:rPr lang="et-EE" sz="2000" dirty="0" smtClean="0">
                <a:solidFill>
                  <a:srgbClr val="0070C0"/>
                </a:solidFill>
              </a:rPr>
              <a:t>vähem, kui 10% kulugrupi toetusest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omafinantseeringu </a:t>
            </a:r>
            <a:r>
              <a:rPr lang="et-EE" sz="2000" dirty="0"/>
              <a:t>vähenemisel peab omafinantseering moodustama </a:t>
            </a:r>
            <a:r>
              <a:rPr lang="et-EE" sz="2000" dirty="0">
                <a:solidFill>
                  <a:srgbClr val="0070C0"/>
                </a:solidFill>
              </a:rPr>
              <a:t>vähemalt </a:t>
            </a:r>
            <a:r>
              <a:rPr lang="et-EE" sz="2000" dirty="0" smtClean="0">
                <a:solidFill>
                  <a:srgbClr val="0070C0"/>
                </a:solidFill>
              </a:rPr>
              <a:t>10% </a:t>
            </a:r>
            <a:r>
              <a:rPr lang="et-EE" sz="2000" dirty="0">
                <a:solidFill>
                  <a:srgbClr val="0070C0"/>
                </a:solidFill>
              </a:rPr>
              <a:t>projekti kogumaksumusest;</a:t>
            </a:r>
            <a:endParaRPr lang="et-EE" sz="2000" dirty="0" smtClean="0">
              <a:solidFill>
                <a:srgbClr val="0070C0"/>
              </a:solidFill>
            </a:endParaRPr>
          </a:p>
          <a:p>
            <a:r>
              <a:rPr lang="et-EE" sz="2000" dirty="0" smtClean="0"/>
              <a:t>Tagasinõutud või kasutamata toetus kantakse </a:t>
            </a:r>
            <a:r>
              <a:rPr lang="et-EE" sz="2000" dirty="0" smtClean="0">
                <a:solidFill>
                  <a:srgbClr val="0070C0"/>
                </a:solidFill>
              </a:rPr>
              <a:t>maavalitsuse arvelduskontole</a:t>
            </a:r>
            <a:r>
              <a:rPr lang="et-EE" sz="2000" dirty="0" smtClean="0"/>
              <a:t>;</a:t>
            </a:r>
          </a:p>
          <a:p>
            <a:r>
              <a:rPr lang="et-EE" sz="2000" dirty="0" smtClean="0"/>
              <a:t>Kui </a:t>
            </a:r>
            <a:r>
              <a:rPr lang="et-EE" sz="2000" dirty="0" smtClean="0">
                <a:solidFill>
                  <a:srgbClr val="0070C0"/>
                </a:solidFill>
              </a:rPr>
              <a:t>kasutamata</a:t>
            </a:r>
            <a:r>
              <a:rPr lang="et-EE" sz="2000" dirty="0" smtClean="0"/>
              <a:t> jääb vähem kui </a:t>
            </a:r>
            <a:r>
              <a:rPr lang="et-EE" sz="2000" dirty="0" smtClean="0">
                <a:solidFill>
                  <a:srgbClr val="0070C0"/>
                </a:solidFill>
              </a:rPr>
              <a:t>5 eurot</a:t>
            </a:r>
            <a:r>
              <a:rPr lang="et-EE" sz="2000" dirty="0" smtClean="0"/>
              <a:t>, tagasi maksta ei ole vaja.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45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hlinkClick r:id="rId2"/>
              </a:rPr>
              <a:t>Teavitamine ja logod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400" dirty="0"/>
              <a:t>Toetuse kasutamisest tuleb toetuse saajal avalikkust teavitada (</a:t>
            </a:r>
            <a:r>
              <a:rPr lang="et-EE" sz="2400" dirty="0" smtClean="0"/>
              <a:t>näiteks maakonna ja KOV ajalehes ja/või </a:t>
            </a:r>
            <a:r>
              <a:rPr lang="et-EE" sz="2400" dirty="0"/>
              <a:t>oma veebilehel </a:t>
            </a:r>
            <a:r>
              <a:rPr lang="et-EE" sz="2400" dirty="0" smtClean="0"/>
              <a:t>ja/või </a:t>
            </a:r>
            <a:r>
              <a:rPr lang="et-EE" sz="2400" dirty="0"/>
              <a:t>mõnes aktiivses sotsiaalmeedia kanalis). </a:t>
            </a:r>
            <a:endParaRPr lang="et-EE" sz="2400" dirty="0" smtClean="0"/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/>
              <a:t>Lisaks </a:t>
            </a:r>
            <a:r>
              <a:rPr lang="et-EE" sz="2400" dirty="0"/>
              <a:t>tuleb üritustel, trükistel, materjalidel, veebilehel sobivasse kohta paigutada </a:t>
            </a:r>
            <a:r>
              <a:rPr lang="et-EE" sz="2400" dirty="0" smtClean="0"/>
              <a:t>KÜSK veebilehel kättesaadav programmi </a:t>
            </a:r>
            <a:r>
              <a:rPr lang="et-EE" sz="2400" dirty="0">
                <a:solidFill>
                  <a:srgbClr val="0070C0"/>
                </a:solidFill>
              </a:rPr>
              <a:t>logo</a:t>
            </a:r>
            <a:r>
              <a:rPr lang="et-EE" sz="2400" dirty="0"/>
              <a:t> </a:t>
            </a:r>
            <a:r>
              <a:rPr lang="et-EE" sz="2400" dirty="0" smtClean="0"/>
              <a:t>“</a:t>
            </a:r>
            <a:r>
              <a:rPr lang="et-EE" sz="2400" dirty="0"/>
              <a:t>Regionaalarengu toetuseks” või </a:t>
            </a:r>
            <a:r>
              <a:rPr lang="et-EE" sz="2400" dirty="0" smtClean="0"/>
              <a:t>lause </a:t>
            </a:r>
            <a:r>
              <a:rPr lang="et-EE" sz="2400" dirty="0">
                <a:solidFill>
                  <a:srgbClr val="0070C0"/>
                </a:solidFill>
              </a:rPr>
              <a:t>„Projekti rahastas </a:t>
            </a:r>
            <a:r>
              <a:rPr lang="et-EE" sz="2400" dirty="0" smtClean="0">
                <a:solidFill>
                  <a:srgbClr val="0070C0"/>
                </a:solidFill>
              </a:rPr>
              <a:t>rahandusministeerium kohaliku </a:t>
            </a:r>
            <a:r>
              <a:rPr lang="et-EE" sz="2400" dirty="0">
                <a:solidFill>
                  <a:srgbClr val="0070C0"/>
                </a:solidFill>
              </a:rPr>
              <a:t>omaalgatuse </a:t>
            </a:r>
            <a:r>
              <a:rPr lang="et-EE" sz="2400" dirty="0" smtClean="0">
                <a:solidFill>
                  <a:srgbClr val="0070C0"/>
                </a:solidFill>
              </a:rPr>
              <a:t>programmi vahenditest“.</a:t>
            </a:r>
            <a:endParaRPr lang="et-E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6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 smtClean="0"/>
              <a:t>Kokkuvõtteks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1759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„Kogukonna arengu“ meetme kaudu toetatakse kõiki nn „pehmeid tegevusi“, mis tugevdavad kogukonda, samas on võimalik soetada ka tegevuste elluviimiseks vajalikke väikevahendeid, materjale jmt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„Elukeskkonna ja kogukonnateenuste arendamise“ meetme kaudu toetatakse investeeringuid ja investeeringute tegemiseks otseselt vajalikke sisseostetavaid teenuseid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2 taotlust võib esitada juhul, kui need on erinevatesse meetmetesse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omafinantseeringuna on lubatud ainult rahaline panus.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taotlused tuleb saata maavalitsustesse kindlal </a:t>
            </a:r>
            <a:r>
              <a:rPr lang="et-EE" sz="1800" dirty="0">
                <a:solidFill>
                  <a:srgbClr val="72613E"/>
                </a:solidFill>
              </a:rPr>
              <a:t>kellaajal (va posti </a:t>
            </a:r>
            <a:r>
              <a:rPr lang="et-EE" sz="1800" dirty="0" smtClean="0">
                <a:solidFill>
                  <a:srgbClr val="72613E"/>
                </a:solidFill>
              </a:rPr>
              <a:t>teel), ühendus peab olema sellesse maakonda registreeritud;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elektrooniliselt esitades tuleb </a:t>
            </a:r>
            <a:r>
              <a:rPr lang="et-EE" sz="1800" dirty="0" err="1" smtClean="0">
                <a:solidFill>
                  <a:srgbClr val="72613E"/>
                </a:solidFill>
              </a:rPr>
              <a:t>digiallkirjastada</a:t>
            </a:r>
            <a:r>
              <a:rPr lang="et-EE" sz="1800" dirty="0" smtClean="0">
                <a:solidFill>
                  <a:srgbClr val="72613E"/>
                </a:solidFill>
              </a:rPr>
              <a:t> nii taotlus- kui eelarvevorm;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allkirjastaja peab olema registrikaardile kantud juhatuse liige või juhul, kui allkiri antakse volikirja alusel, tuleb lisada volikiri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asumipõhisus kehtib ainult Tallinnas 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 smtClean="0">
                <a:solidFill>
                  <a:srgbClr val="72613E"/>
                </a:solidFill>
              </a:rPr>
              <a:t>mõlema meetme jaoks on eraldi eelarve- ja taotlusvormid </a:t>
            </a:r>
            <a:endParaRPr lang="et-EE" sz="1800" dirty="0">
              <a:solidFill>
                <a:srgbClr val="72613E"/>
              </a:solidFill>
            </a:endParaRPr>
          </a:p>
          <a:p>
            <a:pPr>
              <a:buFont typeface="Wingdings" pitchFamily="2" charset="2"/>
              <a:buChar char="ü"/>
            </a:pPr>
            <a:endParaRPr lang="et-EE" sz="2000" dirty="0" smtClean="0"/>
          </a:p>
        </p:txBody>
      </p:sp>
    </p:spTree>
    <p:extLst>
      <p:ext uri="{BB962C8B-B14F-4D97-AF65-F5344CB8AC3E}">
        <p14:creationId xmlns:p14="http://schemas.microsoft.com/office/powerpoint/2010/main" val="397091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 smtClean="0"/>
              <a:t>Kohaliku omaalgatuse </a:t>
            </a:r>
            <a:r>
              <a:rPr lang="et-EE" smtClean="0"/>
              <a:t>programm 2016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3600" dirty="0" smtClean="0">
                <a:solidFill>
                  <a:srgbClr val="72613E"/>
                </a:solidFill>
              </a:rPr>
              <a:t>SUUR TÄNU </a:t>
            </a:r>
            <a:r>
              <a:rPr lang="et-EE" sz="3600" dirty="0" smtClean="0">
                <a:solidFill>
                  <a:srgbClr val="72613E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t-EE" sz="36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Tarmo </a:t>
            </a:r>
            <a:r>
              <a:rPr lang="et-EE" sz="2400" dirty="0" err="1" smtClean="0">
                <a:solidFill>
                  <a:srgbClr val="72613E"/>
                </a:solidFill>
                <a:sym typeface="Wingdings" panose="05000000000000000000" pitchFamily="2" charset="2"/>
              </a:rPr>
              <a:t>Treimann</a:t>
            </a:r>
            <a:endParaRPr lang="et-EE" sz="2400" dirty="0" smtClean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SA Kodanikuühiskonna Sihtkapital</a:t>
            </a: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</a:rPr>
              <a:t>KOP koordinaator</a:t>
            </a: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  <a:sym typeface="Wingdings" panose="05000000000000000000" pitchFamily="2" charset="2"/>
                <a:hlinkClick r:id="rId2"/>
              </a:rPr>
              <a:t>tarmo.treimann@kysk.ee</a:t>
            </a:r>
            <a:endParaRPr lang="et-EE" sz="2400" dirty="0" smtClean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 smtClean="0">
                <a:solidFill>
                  <a:srgbClr val="72613E"/>
                </a:solidFill>
              </a:rPr>
              <a:t>telefon 6560487; mobiil </a:t>
            </a:r>
            <a:r>
              <a:rPr lang="et-EE" sz="2400" dirty="0">
                <a:solidFill>
                  <a:srgbClr val="72613E"/>
                </a:solidFill>
              </a:rPr>
              <a:t>53013652</a:t>
            </a:r>
          </a:p>
        </p:txBody>
      </p:sp>
    </p:spTree>
    <p:extLst>
      <p:ext uri="{BB962C8B-B14F-4D97-AF65-F5344CB8AC3E}">
        <p14:creationId xmlns:p14="http://schemas.microsoft.com/office/powerpoint/2010/main" val="11675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t-EE" dirty="0" smtClean="0"/>
              <a:t>Meetmed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M</a:t>
            </a:r>
            <a:r>
              <a:rPr lang="et-EE" dirty="0" smtClean="0"/>
              <a:t>eede </a:t>
            </a:r>
            <a:r>
              <a:rPr lang="et-EE" dirty="0"/>
              <a:t>1 </a:t>
            </a:r>
            <a:r>
              <a:rPr lang="et-EE" dirty="0" smtClean="0"/>
              <a:t>- „ </a:t>
            </a:r>
            <a:r>
              <a:rPr lang="et-EE" dirty="0"/>
              <a:t>Kogukonna areng“; </a:t>
            </a:r>
          </a:p>
          <a:p>
            <a:r>
              <a:rPr lang="et-EE" dirty="0"/>
              <a:t>M</a:t>
            </a:r>
            <a:r>
              <a:rPr lang="et-EE" dirty="0" smtClean="0"/>
              <a:t>eede </a:t>
            </a:r>
            <a:r>
              <a:rPr lang="et-EE" dirty="0"/>
              <a:t>2 </a:t>
            </a:r>
            <a:r>
              <a:rPr lang="et-EE" dirty="0" smtClean="0"/>
              <a:t>- „</a:t>
            </a:r>
            <a:r>
              <a:rPr lang="et-EE" dirty="0"/>
              <a:t>Elukeskkonna ja </a:t>
            </a:r>
            <a:r>
              <a:rPr lang="et-EE" dirty="0" smtClean="0"/>
              <a:t>kogukonnateenuste </a:t>
            </a:r>
            <a:r>
              <a:rPr lang="et-EE" dirty="0"/>
              <a:t>arendamine“. </a:t>
            </a:r>
            <a:endParaRPr lang="et-EE" dirty="0" smtClean="0"/>
          </a:p>
          <a:p>
            <a:r>
              <a:rPr lang="et-EE" sz="2400" dirty="0" smtClean="0"/>
              <a:t>Meetmete </a:t>
            </a:r>
            <a:r>
              <a:rPr lang="et-EE" sz="2400" dirty="0" smtClean="0">
                <a:solidFill>
                  <a:srgbClr val="0070C0"/>
                </a:solidFill>
              </a:rPr>
              <a:t>eesmärgid</a:t>
            </a:r>
            <a:r>
              <a:rPr lang="et-EE" dirty="0" smtClean="0"/>
              <a:t>:</a:t>
            </a:r>
          </a:p>
          <a:p>
            <a:pPr lvl="1" algn="just"/>
            <a:r>
              <a:rPr lang="et-EE" sz="2000" dirty="0" smtClean="0"/>
              <a:t>Meetme 1 eesmärgiks </a:t>
            </a:r>
            <a:r>
              <a:rPr lang="et-EE" sz="2000" dirty="0"/>
              <a:t>on </a:t>
            </a:r>
            <a:r>
              <a:rPr lang="et-EE" sz="2000" dirty="0">
                <a:solidFill>
                  <a:srgbClr val="0070C0"/>
                </a:solidFill>
              </a:rPr>
              <a:t>tugevad kogukonnad</a:t>
            </a:r>
            <a:r>
              <a:rPr lang="et-EE" sz="2000" dirty="0"/>
              <a:t>, kogukonna identiteedi tugevnemise, kogukonnaliikmete teadmiste ja oskuste kasvu ning tõhusama koostöö </a:t>
            </a:r>
            <a:r>
              <a:rPr lang="et-EE" sz="2000" dirty="0" smtClean="0"/>
              <a:t>kaudu </a:t>
            </a:r>
          </a:p>
          <a:p>
            <a:pPr lvl="1"/>
            <a:r>
              <a:rPr lang="et-EE" sz="2000" dirty="0" smtClean="0"/>
              <a:t>Meetme 2 </a:t>
            </a:r>
            <a:r>
              <a:rPr lang="et-EE" sz="2000" dirty="0"/>
              <a:t>eesmärgiks on kogukonnaliikmete ühistegevust soodustava </a:t>
            </a:r>
            <a:r>
              <a:rPr lang="et-EE" sz="2000" dirty="0">
                <a:solidFill>
                  <a:srgbClr val="0070C0"/>
                </a:solidFill>
              </a:rPr>
              <a:t>avalikus kasutuses </a:t>
            </a:r>
            <a:r>
              <a:rPr lang="et-EE" sz="2000" dirty="0"/>
              <a:t>olevate </a:t>
            </a:r>
            <a:r>
              <a:rPr lang="et-EE" sz="2000" dirty="0">
                <a:solidFill>
                  <a:srgbClr val="0070C0"/>
                </a:solidFill>
              </a:rPr>
              <a:t>objektide</a:t>
            </a:r>
            <a:r>
              <a:rPr lang="et-EE" sz="2000" dirty="0"/>
              <a:t> ja kogukonnaliikmetele vajalike </a:t>
            </a:r>
            <a:r>
              <a:rPr lang="et-EE" sz="2000" dirty="0">
                <a:solidFill>
                  <a:srgbClr val="0070C0"/>
                </a:solidFill>
              </a:rPr>
              <a:t>teenuste</a:t>
            </a:r>
            <a:r>
              <a:rPr lang="et-EE" sz="2000" dirty="0"/>
              <a:t> </a:t>
            </a:r>
            <a:r>
              <a:rPr lang="et-EE" sz="2000" dirty="0" smtClean="0"/>
              <a:t>olemasolu/ tagamine</a:t>
            </a:r>
            <a:endParaRPr lang="et-EE" sz="2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730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projekt?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8172400" cy="3960440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 smtClean="0"/>
              <a:t>Projekt </a:t>
            </a:r>
            <a:r>
              <a:rPr lang="et-EE" sz="2400" dirty="0"/>
              <a:t>on kindla </a:t>
            </a:r>
            <a:r>
              <a:rPr lang="et-EE" sz="2400" dirty="0">
                <a:solidFill>
                  <a:srgbClr val="0070C0"/>
                </a:solidFill>
              </a:rPr>
              <a:t>eesmärgi saavutamisele </a:t>
            </a:r>
            <a:r>
              <a:rPr lang="et-EE" sz="2400" dirty="0"/>
              <a:t>suunatud </a:t>
            </a:r>
            <a:r>
              <a:rPr lang="et-EE" sz="2400" dirty="0">
                <a:solidFill>
                  <a:srgbClr val="0070C0"/>
                </a:solidFill>
              </a:rPr>
              <a:t>ajas ja ruumis piiritletud </a:t>
            </a:r>
            <a:r>
              <a:rPr lang="et-EE" sz="2400" dirty="0"/>
              <a:t>ühekordne </a:t>
            </a:r>
            <a:r>
              <a:rPr lang="et-EE" sz="2400" dirty="0">
                <a:solidFill>
                  <a:srgbClr val="0070C0"/>
                </a:solidFill>
              </a:rPr>
              <a:t>tegevus</a:t>
            </a:r>
            <a:r>
              <a:rPr lang="et-EE" sz="2400" dirty="0"/>
              <a:t> või </a:t>
            </a:r>
            <a:r>
              <a:rPr lang="et-EE" sz="2400" dirty="0">
                <a:solidFill>
                  <a:srgbClr val="0070C0"/>
                </a:solidFill>
              </a:rPr>
              <a:t>tegevuste kogum</a:t>
            </a:r>
            <a:r>
              <a:rPr lang="et-EE" sz="2400" dirty="0"/>
              <a:t>, mille elluviimiseks toetust taotletakse või </a:t>
            </a:r>
            <a:r>
              <a:rPr lang="et-EE" sz="2400" dirty="0" smtClean="0"/>
              <a:t>kasutatakse. </a:t>
            </a:r>
            <a:r>
              <a:rPr lang="et-EE" sz="2400" dirty="0" smtClean="0">
                <a:solidFill>
                  <a:srgbClr val="C00000"/>
                </a:solidFill>
              </a:rPr>
              <a:t>Vabaühingu projektitaotluse koostamise </a:t>
            </a:r>
            <a:r>
              <a:rPr lang="et-EE" sz="2400" dirty="0">
                <a:solidFill>
                  <a:srgbClr val="C00000"/>
                </a:solidFill>
              </a:rPr>
              <a:t>juhend </a:t>
            </a:r>
            <a:r>
              <a:rPr lang="et-EE" sz="2400" dirty="0">
                <a:hlinkClick r:id="rId2"/>
              </a:rPr>
              <a:t>http://</a:t>
            </a:r>
            <a:r>
              <a:rPr lang="et-EE" sz="2400" dirty="0" smtClean="0">
                <a:hlinkClick r:id="rId2"/>
              </a:rPr>
              <a:t>www.kysk.ee/arengu-abimaterjalid</a:t>
            </a:r>
            <a:r>
              <a:rPr lang="et-EE" sz="2400" dirty="0" smtClean="0"/>
              <a:t>  </a:t>
            </a:r>
          </a:p>
          <a:p>
            <a:r>
              <a:rPr lang="et-EE" sz="2400" dirty="0" smtClean="0"/>
              <a:t>NB! Projekti </a:t>
            </a:r>
            <a:r>
              <a:rPr lang="et-EE" sz="2400" dirty="0" smtClean="0">
                <a:solidFill>
                  <a:srgbClr val="0070C0"/>
                </a:solidFill>
              </a:rPr>
              <a:t>perioodi</a:t>
            </a:r>
            <a:r>
              <a:rPr lang="et-EE" sz="2400" dirty="0" smtClean="0"/>
              <a:t> kavandades arvestada, et perioodi mahuksid </a:t>
            </a:r>
            <a:r>
              <a:rPr lang="et-EE" sz="2400" dirty="0" smtClean="0">
                <a:solidFill>
                  <a:srgbClr val="0070C0"/>
                </a:solidFill>
              </a:rPr>
              <a:t>kõik tegevused </a:t>
            </a:r>
            <a:r>
              <a:rPr lang="et-EE" sz="2400" dirty="0" smtClean="0">
                <a:solidFill>
                  <a:srgbClr val="464024"/>
                </a:solidFill>
              </a:rPr>
              <a:t>ja</a:t>
            </a:r>
            <a:r>
              <a:rPr lang="et-EE" sz="2400" dirty="0" smtClean="0">
                <a:solidFill>
                  <a:srgbClr val="0070C0"/>
                </a:solidFill>
              </a:rPr>
              <a:t> kulud</a:t>
            </a:r>
            <a:r>
              <a:rPr lang="et-EE" sz="2400" dirty="0" smtClean="0"/>
              <a:t>, sh ka ettevalmistavad ja toetavad tegevused ning </a:t>
            </a:r>
            <a:r>
              <a:rPr lang="et-EE" sz="2400" dirty="0" err="1" smtClean="0"/>
              <a:t>järeltegevused</a:t>
            </a:r>
            <a:r>
              <a:rPr lang="et-EE" sz="2400" dirty="0" smtClean="0"/>
              <a:t> (sh kokkuvõte, aruandlus).</a:t>
            </a:r>
          </a:p>
          <a:p>
            <a:r>
              <a:rPr lang="et-EE" sz="2400" b="1" dirty="0" smtClean="0">
                <a:solidFill>
                  <a:srgbClr val="FF0000"/>
                </a:solidFill>
              </a:rPr>
              <a:t>NB! KÜSK ei „osta“/rahasta ühingu tegevusi, ürituste toimumist või lihtsalt asjade ostmist, vaid meetme eesmärgile vastava tulemuse saavutamist. </a:t>
            </a:r>
            <a:endParaRPr lang="et-E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3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Muudatused 2016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u="sng" dirty="0" smtClean="0"/>
              <a:t>Olulisemad muudatused</a:t>
            </a:r>
            <a:r>
              <a:rPr lang="et-EE" dirty="0" smtClean="0"/>
              <a:t>:</a:t>
            </a:r>
          </a:p>
          <a:p>
            <a:pPr marL="514350" indent="-514350">
              <a:buAutoNum type="arabicPeriod"/>
            </a:pPr>
            <a:r>
              <a:rPr lang="et-EE" dirty="0" smtClean="0"/>
              <a:t>Toetuse saajale kannab toetuse maavalitsuse asemel üle KÜSK.</a:t>
            </a:r>
          </a:p>
          <a:p>
            <a:pPr marL="0" indent="0">
              <a:buNone/>
            </a:pPr>
            <a:r>
              <a:rPr lang="et-EE" sz="2200" dirty="0" smtClean="0">
                <a:solidFill>
                  <a:srgbClr val="00B0F0"/>
                </a:solidFill>
              </a:rPr>
              <a:t>NB! Taotleja jaoks sellega midagi olulist ei muutu, taotlus ja aruanne esitada endiselt maavalitsusele ning leping sõlmitakse samuti maavalitsusega.</a:t>
            </a:r>
          </a:p>
          <a:p>
            <a:pPr marL="0" indent="0">
              <a:buNone/>
            </a:pPr>
            <a:r>
              <a:rPr lang="et-EE" dirty="0" smtClean="0"/>
              <a:t>2. Projekti abikõlblik periood on </a:t>
            </a:r>
            <a:r>
              <a:rPr lang="et-EE" dirty="0" smtClean="0">
                <a:solidFill>
                  <a:srgbClr val="FF0000"/>
                </a:solidFill>
              </a:rPr>
              <a:t>10 kuud</a:t>
            </a:r>
          </a:p>
          <a:p>
            <a:r>
              <a:rPr lang="et-EE" sz="2200" dirty="0" smtClean="0"/>
              <a:t>Kevadvoorus 01.04.2016 – 01.02.2017</a:t>
            </a:r>
          </a:p>
          <a:p>
            <a:r>
              <a:rPr lang="et-EE" sz="2200" dirty="0" smtClean="0"/>
              <a:t>Sügisvoorus 01.10.2016 – 01.08.2017</a:t>
            </a:r>
          </a:p>
          <a:p>
            <a:pPr marL="0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4453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Muudatused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3. </a:t>
            </a:r>
            <a:r>
              <a:rPr lang="et-EE" dirty="0" smtClean="0"/>
              <a:t>Millised </a:t>
            </a:r>
            <a:r>
              <a:rPr lang="et-EE" dirty="0" smtClean="0"/>
              <a:t>seadmete soetused </a:t>
            </a:r>
            <a:r>
              <a:rPr lang="et-EE" dirty="0" smtClean="0">
                <a:solidFill>
                  <a:srgbClr val="FF0000"/>
                </a:solidFill>
              </a:rPr>
              <a:t>ei ole abikõlblikud Meetmest 1</a:t>
            </a:r>
          </a:p>
          <a:p>
            <a:pPr marL="0" indent="0">
              <a:buNone/>
            </a:pPr>
            <a:r>
              <a:rPr lang="et-EE" sz="2400" i="1" dirty="0" smtClean="0">
                <a:solidFill>
                  <a:srgbClr val="FF0000"/>
                </a:solidFill>
              </a:rPr>
              <a:t>üle </a:t>
            </a:r>
            <a:r>
              <a:rPr lang="et-EE" sz="2400" i="1" dirty="0">
                <a:solidFill>
                  <a:srgbClr val="FF0000"/>
                </a:solidFill>
              </a:rPr>
              <a:t>100 euro </a:t>
            </a:r>
            <a:r>
              <a:rPr lang="et-EE" sz="2400" i="1" dirty="0"/>
              <a:t>maksvate seadmete (sh tööriistad, masinad, elektroonilised seadmed), mille eeldatav kasutusiga on oluliselt pikem, kui projekti periood ja mida on võimalik projekti tegevuste läbiviimiseks rentida või laenata, soetamisega seotud kulud</a:t>
            </a:r>
          </a:p>
        </p:txBody>
      </p:sp>
    </p:spTree>
    <p:extLst>
      <p:ext uri="{BB962C8B-B14F-4D97-AF65-F5344CB8AC3E}">
        <p14:creationId xmlns:p14="http://schemas.microsoft.com/office/powerpoint/2010/main" val="261463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 smtClean="0"/>
              <a:t>tegutsevad </a:t>
            </a:r>
            <a:r>
              <a:rPr lang="et-EE" dirty="0" smtClean="0">
                <a:solidFill>
                  <a:srgbClr val="0070C0"/>
                </a:solidFill>
              </a:rPr>
              <a:t>avalikes huvides</a:t>
            </a:r>
            <a:r>
              <a:rPr lang="et-EE" dirty="0" smtClean="0"/>
              <a:t>: </a:t>
            </a:r>
          </a:p>
          <a:p>
            <a:r>
              <a:rPr lang="et-EE" dirty="0" smtClean="0"/>
              <a:t>eesmärgid ja tegevused (sh teavitamine) on </a:t>
            </a:r>
            <a:r>
              <a:rPr lang="et-EE" dirty="0" smtClean="0">
                <a:solidFill>
                  <a:srgbClr val="0070C0"/>
                </a:solidFill>
              </a:rPr>
              <a:t>suunatud avalikkusele</a:t>
            </a:r>
            <a:r>
              <a:rPr lang="et-EE" dirty="0" smtClean="0"/>
              <a:t>;</a:t>
            </a:r>
          </a:p>
          <a:p>
            <a:r>
              <a:rPr lang="et-EE" dirty="0" smtClean="0"/>
              <a:t>tegutsetakse liikmes- või töötajaskonnast </a:t>
            </a:r>
            <a:r>
              <a:rPr lang="et-EE" dirty="0" smtClean="0">
                <a:solidFill>
                  <a:srgbClr val="0070C0"/>
                </a:solidFill>
              </a:rPr>
              <a:t>laiema sihtgrupi </a:t>
            </a:r>
            <a:r>
              <a:rPr lang="et-EE" dirty="0" smtClean="0"/>
              <a:t>(välja arvatud erivajadustega inimesed) heaks; </a:t>
            </a:r>
          </a:p>
          <a:p>
            <a:r>
              <a:rPr lang="et-EE" dirty="0" smtClean="0"/>
              <a:t>tegutsetakse </a:t>
            </a:r>
            <a:r>
              <a:rPr lang="et-EE" dirty="0" smtClean="0">
                <a:solidFill>
                  <a:srgbClr val="0070C0"/>
                </a:solidFill>
              </a:rPr>
              <a:t>küla, aleviku, alevi, valla, linna või linnasisese asumi </a:t>
            </a:r>
            <a:r>
              <a:rPr lang="et-EE" dirty="0" smtClean="0"/>
              <a:t>(Tallinnas </a:t>
            </a:r>
            <a:r>
              <a:rPr lang="et-EE" u="sng" dirty="0" smtClean="0">
                <a:solidFill>
                  <a:srgbClr val="0070C0"/>
                </a:solidFill>
              </a:rPr>
              <a:t>ainult</a:t>
            </a:r>
            <a:r>
              <a:rPr lang="et-EE" dirty="0" smtClean="0">
                <a:solidFill>
                  <a:srgbClr val="0070C0"/>
                </a:solidFill>
              </a:rPr>
              <a:t> asumi</a:t>
            </a:r>
            <a:r>
              <a:rPr lang="et-EE" dirty="0" smtClean="0"/>
              <a:t>) huvides;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4" y="2060848"/>
            <a:ext cx="7056066" cy="4032448"/>
          </a:xfrm>
        </p:spPr>
        <p:txBody>
          <a:bodyPr>
            <a:normAutofit/>
          </a:bodyPr>
          <a:lstStyle/>
          <a:p>
            <a:r>
              <a:rPr lang="et-EE" dirty="0"/>
              <a:t>Toetatakse </a:t>
            </a:r>
            <a:r>
              <a:rPr lang="et-EE" dirty="0">
                <a:solidFill>
                  <a:srgbClr val="0070C0"/>
                </a:solidFill>
              </a:rPr>
              <a:t>piirkondlikult tegutsevaid </a:t>
            </a:r>
            <a:r>
              <a:rPr lang="et-EE" dirty="0"/>
              <a:t>ühendusi</a:t>
            </a:r>
            <a:r>
              <a:rPr lang="et-EE" dirty="0" smtClean="0"/>
              <a:t>.</a:t>
            </a:r>
          </a:p>
          <a:p>
            <a:r>
              <a:rPr lang="et-EE" dirty="0" smtClean="0"/>
              <a:t>Koguduste </a:t>
            </a:r>
            <a:r>
              <a:rPr lang="et-EE" dirty="0"/>
              <a:t>puhul toetatakse kogudusi, mis tegutsevad põhikirja järgi </a:t>
            </a:r>
            <a:r>
              <a:rPr lang="et-EE" dirty="0">
                <a:solidFill>
                  <a:srgbClr val="0070C0"/>
                </a:solidFill>
              </a:rPr>
              <a:t>laiema sihtgrupi huvides kui koguduse liikmed</a:t>
            </a:r>
            <a:r>
              <a:rPr lang="et-EE" dirty="0"/>
              <a:t>, erandina toetatakse ka kogudust, mille tegevuspiirkond ajalooliste tegutsemispiiride tõttu ületab maakonna </a:t>
            </a:r>
            <a:r>
              <a:rPr lang="et-EE" dirty="0" smtClean="0"/>
              <a:t>piire.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2731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Taotlejad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Maakonna piires </a:t>
            </a:r>
            <a:r>
              <a:rPr lang="et-EE" dirty="0"/>
              <a:t>tegutsevaid ühendusi toetatakse juhul kui ühendus on maakonnas tegutsevaid ühendusi</a:t>
            </a:r>
            <a:r>
              <a:rPr lang="et-EE" dirty="0">
                <a:solidFill>
                  <a:srgbClr val="464024"/>
                </a:solidFill>
              </a:rPr>
              <a:t> </a:t>
            </a:r>
            <a:r>
              <a:rPr lang="et-EE" dirty="0">
                <a:solidFill>
                  <a:srgbClr val="0070C0"/>
                </a:solidFill>
              </a:rPr>
              <a:t>liitev katusorganisatsioon</a:t>
            </a:r>
            <a:r>
              <a:rPr lang="et-EE" dirty="0"/>
              <a:t> või maakonna ulatuses </a:t>
            </a:r>
            <a:r>
              <a:rPr lang="et-EE" dirty="0">
                <a:solidFill>
                  <a:srgbClr val="0070C0"/>
                </a:solidFill>
              </a:rPr>
              <a:t>sihtgrupi liikmeid ühendav </a:t>
            </a:r>
            <a:r>
              <a:rPr lang="et-EE" dirty="0"/>
              <a:t>organisatsioon ja projekt vastab meetme eesmärgile</a:t>
            </a:r>
            <a:r>
              <a:rPr lang="et-EE" dirty="0" smtClean="0">
                <a:solidFill>
                  <a:srgbClr val="464024"/>
                </a:solidFill>
              </a:rPr>
              <a:t>.</a:t>
            </a:r>
          </a:p>
          <a:p>
            <a:r>
              <a:rPr lang="et-EE" sz="2400" dirty="0" smtClean="0">
                <a:solidFill>
                  <a:srgbClr val="FF0000"/>
                </a:solidFill>
              </a:rPr>
              <a:t>NB</a:t>
            </a:r>
            <a:r>
              <a:rPr lang="et-EE" sz="2400" dirty="0">
                <a:solidFill>
                  <a:srgbClr val="FF0000"/>
                </a:solidFill>
              </a:rPr>
              <a:t>! Alates 2014 aastast alates ei toetata enam seltsinguid!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1667032"/>
      </p:ext>
    </p:extLst>
  </p:cSld>
  <p:clrMapOvr>
    <a:masterClrMapping/>
  </p:clrMapOvr>
</p:sld>
</file>

<file path=ppt/theme/theme1.xml><?xml version="1.0" encoding="utf-8"?>
<a:theme xmlns:a="http://schemas.openxmlformats.org/drawingml/2006/main" name="KYSK_ppt_taustad-uuendatud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KYSK_ppt_taustad-uuendatud-2014</Template>
  <TotalTime>2479</TotalTime>
  <Words>1568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Sakkal Majalla</vt:lpstr>
      <vt:lpstr>Shonar Bangla</vt:lpstr>
      <vt:lpstr>Wingdings</vt:lpstr>
      <vt:lpstr>KYSK_ppt_taustad-uuendatud-2014</vt:lpstr>
      <vt:lpstr>Kohaliku omaalgatuse programm</vt:lpstr>
      <vt:lpstr>Programmi eesmärk</vt:lpstr>
      <vt:lpstr>Meetmed</vt:lpstr>
      <vt:lpstr>Mis on projekt?</vt:lpstr>
      <vt:lpstr>Muudatused 2016</vt:lpstr>
      <vt:lpstr>Muudatused 2016</vt:lpstr>
      <vt:lpstr>Taotlejad</vt:lpstr>
      <vt:lpstr>Taotlejad</vt:lpstr>
      <vt:lpstr>Taotlejad</vt:lpstr>
      <vt:lpstr>Taotlejad</vt:lpstr>
      <vt:lpstr>Taotlemine</vt:lpstr>
      <vt:lpstr>Abikõlbulikkuse periood</vt:lpstr>
      <vt:lpstr>Taotlused</vt:lpstr>
      <vt:lpstr>Taotlused</vt:lpstr>
      <vt:lpstr>Abikõlblike kulude põhimõtted</vt:lpstr>
      <vt:lpstr>Abikõlblikud ei ole järgmised kulud</vt:lpstr>
      <vt:lpstr>Meetme 1 abikõlblikud kulud</vt:lpstr>
      <vt:lpstr>Meetme 1 mitteabikõlblikud kulud</vt:lpstr>
      <vt:lpstr>Meetme 2 abikõlblikud ja mitteabikõlblikud kulud</vt:lpstr>
      <vt:lpstr>Menetlemine</vt:lpstr>
      <vt:lpstr>Hindamine</vt:lpstr>
      <vt:lpstr>Muudatused projektis ja tagasimaksmine</vt:lpstr>
      <vt:lpstr>Teavitamine ja logod</vt:lpstr>
      <vt:lpstr>Kokkuvõtteks</vt:lpstr>
      <vt:lpstr>Kohaliku omaalgatuse programm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Kohaliku omaalgatuse programm</dc:title>
  <dc:creator>Saima Mänd</dc:creator>
  <cp:lastModifiedBy>Tarmo Treimann</cp:lastModifiedBy>
  <cp:revision>79</cp:revision>
  <dcterms:created xsi:type="dcterms:W3CDTF">2013-08-30T09:45:53Z</dcterms:created>
  <dcterms:modified xsi:type="dcterms:W3CDTF">2016-02-26T07:31:58Z</dcterms:modified>
</cp:coreProperties>
</file>