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0"/>
  </p:notesMasterIdLst>
  <p:sldIdLst>
    <p:sldId id="256" r:id="rId2"/>
    <p:sldId id="263" r:id="rId3"/>
    <p:sldId id="290" r:id="rId4"/>
    <p:sldId id="305" r:id="rId5"/>
    <p:sldId id="291" r:id="rId6"/>
    <p:sldId id="304" r:id="rId7"/>
    <p:sldId id="259" r:id="rId8"/>
    <p:sldId id="293" r:id="rId9"/>
    <p:sldId id="260" r:id="rId10"/>
    <p:sldId id="302" r:id="rId11"/>
    <p:sldId id="294" r:id="rId12"/>
    <p:sldId id="295" r:id="rId13"/>
    <p:sldId id="296" r:id="rId14"/>
    <p:sldId id="299" r:id="rId15"/>
    <p:sldId id="300" r:id="rId16"/>
    <p:sldId id="301" r:id="rId17"/>
    <p:sldId id="289" r:id="rId18"/>
    <p:sldId id="30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024"/>
    <a:srgbClr val="4A3F28"/>
    <a:srgbClr val="726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C5AD0-3570-40B7-A66F-2D75EDFA5AEF}" type="datetimeFigureOut">
              <a:rPr lang="et-EE" smtClean="0"/>
              <a:t>25.08.2016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F0AA1-6A9F-48D2-B917-BFA56D7BFF4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30648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068960"/>
            <a:ext cx="7772400" cy="1470025"/>
          </a:xfrm>
        </p:spPr>
        <p:txBody>
          <a:bodyPr/>
          <a:lstStyle>
            <a:lvl1pPr>
              <a:defRPr b="1">
                <a:solidFill>
                  <a:srgbClr val="3D231B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5157192"/>
            <a:ext cx="6400800" cy="98566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25.08.2016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7537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25.08.2016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1857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68760"/>
            <a:ext cx="2057400" cy="48574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6019800" cy="48574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25.08.2016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9838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</p:spPr>
        <p:txBody>
          <a:bodyPr>
            <a:normAutofit/>
          </a:bodyPr>
          <a:lstStyle>
            <a:lvl1pPr>
              <a:defRPr sz="4400">
                <a:solidFill>
                  <a:srgbClr val="3D231B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>
            <a:lvl1pPr>
              <a:defRPr sz="2800">
                <a:latin typeface="Shonar Bangla" panose="020B0502040204020203" pitchFamily="34" charset="0"/>
                <a:cs typeface="Shonar Bangla" panose="020B0502040204020203" pitchFamily="34" charset="0"/>
              </a:defRPr>
            </a:lvl1pPr>
            <a:lvl2pPr>
              <a:defRPr sz="2400">
                <a:latin typeface="Shonar Bangla" panose="020B0502040204020203" pitchFamily="34" charset="0"/>
                <a:cs typeface="Shonar Bangla" panose="020B0502040204020203" pitchFamily="34" charset="0"/>
              </a:defRPr>
            </a:lvl2pPr>
            <a:lvl3pPr>
              <a:defRPr sz="2000">
                <a:latin typeface="Shonar Bangla" panose="020B0502040204020203" pitchFamily="34" charset="0"/>
                <a:cs typeface="Shonar Bangla" panose="020B0502040204020203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>
                <a:latin typeface="Shonar Bangla" panose="020B0502040204020203" pitchFamily="34" charset="0"/>
                <a:cs typeface="Shonar Bangla" panose="020B05020402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>
                <a:latin typeface="Shonar Bangla" panose="020B0502040204020203" pitchFamily="34" charset="0"/>
                <a:cs typeface="Shonar Bangla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25.08.2016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3165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1" cap="all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25.08.2016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88159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72" y="1196752"/>
            <a:ext cx="8219256" cy="868958"/>
          </a:xfrm>
        </p:spPr>
        <p:txBody>
          <a:bodyPr/>
          <a:lstStyle>
            <a:lvl1pPr>
              <a:defRPr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114800" cy="3921299"/>
          </a:xfrm>
        </p:spPr>
        <p:txBody>
          <a:bodyPr>
            <a:normAutofit/>
          </a:bodyPr>
          <a:lstStyle>
            <a:lvl1pPr>
              <a:defRPr sz="3200">
                <a:latin typeface="Shonar Bangla" panose="020B0502040204020203" pitchFamily="34" charset="0"/>
                <a:cs typeface="Shonar Bangla" panose="020B0502040204020203" pitchFamily="34" charset="0"/>
              </a:defRPr>
            </a:lvl1pPr>
            <a:lvl2pPr>
              <a:defRPr sz="2800">
                <a:latin typeface="Shonar Bangla" panose="020B0502040204020203" pitchFamily="34" charset="0"/>
                <a:cs typeface="Shonar Bangla" panose="020B0502040204020203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Shonar Bangla" panose="020B0502040204020203" pitchFamily="34" charset="0"/>
                <a:cs typeface="Shonar Bangla" panose="020B0502040204020203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000">
                <a:latin typeface="Shonar Bangla" panose="020B0502040204020203" pitchFamily="34" charset="0"/>
                <a:cs typeface="Shonar Bangla" panose="020B05020402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000">
                <a:latin typeface="Shonar Bangla" panose="020B0502040204020203" pitchFamily="34" charset="0"/>
                <a:cs typeface="Shonar Bangla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038600" cy="3921299"/>
          </a:xfrm>
        </p:spPr>
        <p:txBody>
          <a:bodyPr>
            <a:normAutofit/>
          </a:bodyPr>
          <a:lstStyle>
            <a:lvl1pPr>
              <a:defRPr sz="3200">
                <a:latin typeface="Shonar Bangla" panose="020B0502040204020203" pitchFamily="34" charset="0"/>
                <a:cs typeface="Shonar Bangla" panose="020B0502040204020203" pitchFamily="34" charset="0"/>
              </a:defRPr>
            </a:lvl1pPr>
            <a:lvl2pPr>
              <a:defRPr sz="2800">
                <a:latin typeface="Shonar Bangla" panose="020B0502040204020203" pitchFamily="34" charset="0"/>
                <a:cs typeface="Shonar Bangla" panose="020B0502040204020203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Shonar Bangla" panose="020B0502040204020203" pitchFamily="34" charset="0"/>
                <a:cs typeface="Shonar Bangla" panose="020B0502040204020203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000">
                <a:latin typeface="Shonar Bangla" panose="020B0502040204020203" pitchFamily="34" charset="0"/>
                <a:cs typeface="Shonar Bangla" panose="020B05020402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000">
                <a:latin typeface="Shonar Bangla" panose="020B0502040204020203" pitchFamily="34" charset="0"/>
                <a:cs typeface="Shonar Bangla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25.08.2016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5290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7829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4040188" cy="546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64905"/>
            <a:ext cx="4040188" cy="3561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4041775" cy="546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64903"/>
            <a:ext cx="4041775" cy="35612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25.08.2016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0593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25.08.2016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9602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25.08.2016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5355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008313" cy="1008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6752"/>
            <a:ext cx="5111750" cy="4929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76872"/>
            <a:ext cx="3008313" cy="3849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25.08.2016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9478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25.08.2016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7353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48880"/>
            <a:ext cx="8229600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E2D73-C2DA-4631-AB20-50F50D72D20A}" type="datetimeFigureOut">
              <a:rPr lang="et-EE" smtClean="0"/>
              <a:t>25.08.2016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078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akkal Majalla" panose="02000000000000000000" pitchFamily="2" charset="-78"/>
          <a:ea typeface="+mj-ea"/>
          <a:cs typeface="Sakkal Majalla" panose="02000000000000000000" pitchFamily="2" charset="-7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honar Bangla" panose="020B0502040204020203" pitchFamily="34" charset="0"/>
          <a:ea typeface="+mn-ea"/>
          <a:cs typeface="Shonar Bangla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honar Bangla" panose="020B0502040204020203" pitchFamily="34" charset="0"/>
          <a:ea typeface="+mn-ea"/>
          <a:cs typeface="Shonar Bangla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honar Bangla" panose="020B0502040204020203" pitchFamily="34" charset="0"/>
          <a:ea typeface="+mn-ea"/>
          <a:cs typeface="Shonar Bangla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honar Bangla" panose="020B0502040204020203" pitchFamily="34" charset="0"/>
          <a:ea typeface="+mn-ea"/>
          <a:cs typeface="Shonar Bangla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honar Bangla" panose="020B0502040204020203" pitchFamily="34" charset="0"/>
          <a:ea typeface="+mn-ea"/>
          <a:cs typeface="Shonar Bangla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ysk.ee/teavitamine-ja-logod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tarmo@kysk.e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ysk.ee/huvitavat-lugemis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068638"/>
            <a:ext cx="7848600" cy="1152450"/>
          </a:xfrm>
        </p:spPr>
        <p:txBody>
          <a:bodyPr>
            <a:normAutofit fontScale="90000"/>
          </a:bodyPr>
          <a:lstStyle/>
          <a:p>
            <a:r>
              <a:rPr lang="et-EE" dirty="0"/>
              <a:t>Kogukondliku turvalisuse 2016.a. maakondlik toetusvoor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221088"/>
            <a:ext cx="7848600" cy="1296144"/>
          </a:xfrm>
        </p:spPr>
        <p:txBody>
          <a:bodyPr/>
          <a:lstStyle/>
          <a:p>
            <a:r>
              <a:rPr lang="et-EE" dirty="0"/>
              <a:t>Taotlemise tähtaeg 01.11.2016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188" y="1700808"/>
            <a:ext cx="3465512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Taotlused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2100" dirty="0"/>
              <a:t>Taotlus koosneb:</a:t>
            </a:r>
          </a:p>
          <a:p>
            <a:r>
              <a:rPr lang="et-EE" sz="2100" dirty="0">
                <a:solidFill>
                  <a:srgbClr val="0070C0"/>
                </a:solidFill>
              </a:rPr>
              <a:t>taotlusvormist;</a:t>
            </a:r>
          </a:p>
          <a:p>
            <a:r>
              <a:rPr lang="et-EE" sz="2100" dirty="0">
                <a:solidFill>
                  <a:srgbClr val="0070C0"/>
                </a:solidFill>
              </a:rPr>
              <a:t>eelarvevormist;</a:t>
            </a:r>
          </a:p>
          <a:p>
            <a:r>
              <a:rPr lang="et-EE" sz="2100" dirty="0">
                <a:solidFill>
                  <a:srgbClr val="0070C0"/>
                </a:solidFill>
              </a:rPr>
              <a:t>volikirjast</a:t>
            </a:r>
            <a:r>
              <a:rPr lang="et-EE" sz="2100" dirty="0"/>
              <a:t>, kui taotleja esindusõiguslik isik (taotluse allkirjastaja) tegutseb volikirja alusel;</a:t>
            </a:r>
          </a:p>
        </p:txBody>
      </p:sp>
    </p:spTree>
    <p:extLst>
      <p:ext uri="{BB962C8B-B14F-4D97-AF65-F5344CB8AC3E}">
        <p14:creationId xmlns:p14="http://schemas.microsoft.com/office/powerpoint/2010/main" val="3838502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08112"/>
          </a:xfrm>
        </p:spPr>
        <p:txBody>
          <a:bodyPr/>
          <a:lstStyle/>
          <a:p>
            <a:r>
              <a:rPr lang="et-EE" dirty="0"/>
              <a:t>Abikõlblike kulude põhimõtted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72816"/>
            <a:ext cx="8136903" cy="4320009"/>
          </a:xfrm>
        </p:spPr>
        <p:txBody>
          <a:bodyPr>
            <a:noAutofit/>
          </a:bodyPr>
          <a:lstStyle/>
          <a:p>
            <a:r>
              <a:rPr lang="et-EE" sz="1700" dirty="0"/>
              <a:t>kulud peavad olema projekti tegevuste läbiviimisega </a:t>
            </a:r>
            <a:r>
              <a:rPr lang="et-EE" sz="1700" dirty="0">
                <a:solidFill>
                  <a:srgbClr val="0070C0"/>
                </a:solidFill>
              </a:rPr>
              <a:t>otseselt seotud</a:t>
            </a:r>
            <a:r>
              <a:rPr lang="et-EE" sz="1700" dirty="0"/>
              <a:t>, </a:t>
            </a:r>
            <a:r>
              <a:rPr lang="et-EE" sz="1700" dirty="0">
                <a:solidFill>
                  <a:srgbClr val="0070C0"/>
                </a:solidFill>
              </a:rPr>
              <a:t>eelarve seletuskirjas põhjendatud, kalkuleeritud</a:t>
            </a:r>
            <a:r>
              <a:rPr lang="et-EE" sz="1700" dirty="0"/>
              <a:t>, kulusäästlikud, selged, asjakohased ja eesmärgipärased (va üldkulud);</a:t>
            </a:r>
          </a:p>
          <a:p>
            <a:r>
              <a:rPr lang="et-EE" sz="1700" dirty="0"/>
              <a:t>kulud peavad olema tekkinud </a:t>
            </a:r>
            <a:r>
              <a:rPr lang="et-EE" sz="1700" dirty="0">
                <a:solidFill>
                  <a:srgbClr val="0070C0"/>
                </a:solidFill>
              </a:rPr>
              <a:t>projekti abikõlblikkuse perioodil </a:t>
            </a:r>
            <a:r>
              <a:rPr lang="et-EE" sz="1700" dirty="0"/>
              <a:t>ja tasutud </a:t>
            </a:r>
            <a:r>
              <a:rPr lang="et-EE" sz="1700" dirty="0">
                <a:solidFill>
                  <a:srgbClr val="0070C0"/>
                </a:solidFill>
              </a:rPr>
              <a:t>ühingu pangakontolt </a:t>
            </a:r>
            <a:r>
              <a:rPr lang="et-EE" sz="1700" dirty="0"/>
              <a:t>hiljemalt 15 päeva jooksul pärast projekti perioodi lõppu; </a:t>
            </a:r>
          </a:p>
          <a:p>
            <a:r>
              <a:rPr lang="et-EE" sz="1700" dirty="0"/>
              <a:t>üle </a:t>
            </a:r>
            <a:r>
              <a:rPr lang="et-EE" sz="1700" dirty="0">
                <a:solidFill>
                  <a:srgbClr val="0070C0"/>
                </a:solidFill>
              </a:rPr>
              <a:t>ühe tuhande (1000) euro </a:t>
            </a:r>
            <a:r>
              <a:rPr lang="et-EE" sz="1700" dirty="0"/>
              <a:t>maksvate tellitud tööde, teenuste ja vara soetamise puhul tuleb taotluses esitada </a:t>
            </a:r>
            <a:r>
              <a:rPr lang="et-EE" sz="1700" dirty="0">
                <a:solidFill>
                  <a:srgbClr val="0070C0"/>
                </a:solidFill>
              </a:rPr>
              <a:t>kahe (2) võrdleva hinnapäringu tulemused </a:t>
            </a:r>
            <a:r>
              <a:rPr lang="et-EE" sz="1700" dirty="0"/>
              <a:t>ja valiku </a:t>
            </a:r>
            <a:r>
              <a:rPr lang="et-EE" sz="1700" dirty="0">
                <a:solidFill>
                  <a:srgbClr val="0070C0"/>
                </a:solidFill>
              </a:rPr>
              <a:t>põhjendused</a:t>
            </a:r>
            <a:r>
              <a:rPr lang="et-EE" sz="1700" dirty="0"/>
              <a:t>; </a:t>
            </a:r>
          </a:p>
          <a:p>
            <a:r>
              <a:rPr lang="et-EE" sz="1700" dirty="0"/>
              <a:t>kulud peavad olema tõendatud kulualgdokumentidega ja maksmine </a:t>
            </a:r>
            <a:r>
              <a:rPr lang="et-EE" sz="1700" dirty="0">
                <a:solidFill>
                  <a:srgbClr val="0070C0"/>
                </a:solidFill>
              </a:rPr>
              <a:t>pangakonto väljavõttega </a:t>
            </a:r>
            <a:r>
              <a:rPr lang="et-EE" sz="1700" dirty="0"/>
              <a:t>(va üldkulud); </a:t>
            </a:r>
          </a:p>
          <a:p>
            <a:r>
              <a:rPr lang="et-EE" sz="1700" dirty="0"/>
              <a:t>kulud, peavad vastama õigusaktidest tulenevatele nõuetele ning toetuse saaja raamatupidamise sise-eeskirjadele;</a:t>
            </a:r>
          </a:p>
          <a:p>
            <a:r>
              <a:rPr lang="et-EE" sz="1700" dirty="0"/>
              <a:t>kulud peavad olema eristatavalt kirjendatud raamatupidamises ning vastavad Eesti Heale Raamatupidamistavale;</a:t>
            </a:r>
          </a:p>
        </p:txBody>
      </p:sp>
    </p:spTree>
    <p:extLst>
      <p:ext uri="{BB962C8B-B14F-4D97-AF65-F5344CB8AC3E}">
        <p14:creationId xmlns:p14="http://schemas.microsoft.com/office/powerpoint/2010/main" val="278833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Abikõlblikud ei ole järgmised kulud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t-EE" sz="2100" dirty="0"/>
              <a:t>kulud, mis </a:t>
            </a:r>
            <a:r>
              <a:rPr lang="et-EE" sz="2100" dirty="0">
                <a:solidFill>
                  <a:srgbClr val="0070C0"/>
                </a:solidFill>
              </a:rPr>
              <a:t>ei vasta abikõlblike kulude põhimõtetele</a:t>
            </a:r>
            <a:r>
              <a:rPr lang="et-EE" sz="2100" dirty="0"/>
              <a:t>; </a:t>
            </a:r>
          </a:p>
          <a:p>
            <a:r>
              <a:rPr lang="et-EE" sz="2100" dirty="0"/>
              <a:t>kulud, mis on toetusvooru eesmärgi saavutamiseks </a:t>
            </a:r>
            <a:r>
              <a:rPr lang="et-EE" sz="2100" dirty="0">
                <a:solidFill>
                  <a:srgbClr val="0070C0"/>
                </a:solidFill>
              </a:rPr>
              <a:t>mittevajalikud ja ebamõistlikud</a:t>
            </a:r>
            <a:r>
              <a:rPr lang="et-EE" sz="2100" dirty="0"/>
              <a:t> ning projekti elluviimisega otseselt </a:t>
            </a:r>
            <a:r>
              <a:rPr lang="et-EE" sz="2100" dirty="0">
                <a:solidFill>
                  <a:srgbClr val="0070C0"/>
                </a:solidFill>
              </a:rPr>
              <a:t>mitteseotud</a:t>
            </a:r>
            <a:r>
              <a:rPr lang="et-EE" sz="2100" dirty="0"/>
              <a:t> (va üldkulud);</a:t>
            </a:r>
          </a:p>
          <a:p>
            <a:r>
              <a:rPr lang="et-EE" sz="2100" dirty="0"/>
              <a:t>kulud, mis on tehtud toetuse saajaga seotud isikute </a:t>
            </a:r>
            <a:r>
              <a:rPr lang="et-EE" sz="2100" dirty="0">
                <a:solidFill>
                  <a:srgbClr val="0070C0"/>
                </a:solidFill>
              </a:rPr>
              <a:t>huvide konflikti olukorras</a:t>
            </a:r>
            <a:r>
              <a:rPr lang="et-EE" sz="2100" dirty="0"/>
              <a:t>; </a:t>
            </a:r>
          </a:p>
          <a:p>
            <a:r>
              <a:rPr lang="et-EE" sz="2100" dirty="0"/>
              <a:t>kulud, mis on toetuse saaja poolt välja makstud </a:t>
            </a:r>
            <a:r>
              <a:rPr lang="et-EE" sz="2100" dirty="0">
                <a:solidFill>
                  <a:srgbClr val="0070C0"/>
                </a:solidFill>
              </a:rPr>
              <a:t>sularahas</a:t>
            </a:r>
            <a:r>
              <a:rPr lang="et-EE" sz="2100" dirty="0"/>
              <a:t>. </a:t>
            </a:r>
          </a:p>
          <a:p>
            <a:r>
              <a:rPr lang="et-EE" sz="2100" dirty="0"/>
              <a:t>muud projekti elluviimise seisukohast </a:t>
            </a:r>
            <a:r>
              <a:rPr lang="et-EE" sz="2100" dirty="0">
                <a:solidFill>
                  <a:srgbClr val="0070C0"/>
                </a:solidFill>
              </a:rPr>
              <a:t>põhjendamatud</a:t>
            </a:r>
            <a:r>
              <a:rPr lang="et-EE" sz="2100" dirty="0"/>
              <a:t> ja </a:t>
            </a:r>
            <a:r>
              <a:rPr lang="et-EE" sz="2100" dirty="0">
                <a:solidFill>
                  <a:srgbClr val="0070C0"/>
                </a:solidFill>
              </a:rPr>
              <a:t>ebaolulised</a:t>
            </a:r>
            <a:r>
              <a:rPr lang="et-EE" sz="2100" dirty="0"/>
              <a:t> kulud (näiteks pangakaardi hooldustasud, kindlustamiskulud jne).</a:t>
            </a:r>
          </a:p>
          <a:p>
            <a:r>
              <a:rPr lang="et-EE" sz="2100" dirty="0">
                <a:solidFill>
                  <a:srgbClr val="0070C0"/>
                </a:solidFill>
              </a:rPr>
              <a:t>finantskulud</a:t>
            </a:r>
            <a:r>
              <a:rPr lang="et-EE" sz="2100" dirty="0"/>
              <a:t>, sh pangaülekande tasud, intressikulud, viivised ja trahvid;</a:t>
            </a:r>
          </a:p>
          <a:p>
            <a:r>
              <a:rPr lang="et-EE" sz="2100" dirty="0"/>
              <a:t>Kulud projekti </a:t>
            </a:r>
            <a:r>
              <a:rPr lang="et-EE" sz="2100" dirty="0">
                <a:solidFill>
                  <a:schemeClr val="accent1"/>
                </a:solidFill>
              </a:rPr>
              <a:t>raamatupidamisele</a:t>
            </a:r>
            <a:r>
              <a:rPr lang="et-EE" sz="2100" dirty="0"/>
              <a:t> (v.a. üldkuludest).</a:t>
            </a:r>
          </a:p>
          <a:p>
            <a:r>
              <a:rPr lang="et-EE" sz="2100" dirty="0"/>
              <a:t>Amortisatsioonikulud, esinduskulud ja kingitused, stipendiumid, toitlustuskulud.</a:t>
            </a:r>
          </a:p>
          <a:p>
            <a:r>
              <a:rPr lang="et-EE" sz="2100" dirty="0"/>
              <a:t>projektijuhtimise kulud </a:t>
            </a:r>
            <a:r>
              <a:rPr lang="et-EE" sz="2100" dirty="0" err="1"/>
              <a:t>sisseostetud</a:t>
            </a:r>
            <a:r>
              <a:rPr lang="et-EE" sz="2100" dirty="0"/>
              <a:t> teenusena </a:t>
            </a:r>
            <a:r>
              <a:rPr lang="et-EE" sz="2100" dirty="0">
                <a:solidFill>
                  <a:srgbClr val="0070C0"/>
                </a:solidFill>
              </a:rPr>
              <a:t>teistelt  juriidilistelt isikutelt </a:t>
            </a:r>
            <a:r>
              <a:rPr lang="et-EE" sz="2100" dirty="0"/>
              <a:t>(va leping FIE-</a:t>
            </a:r>
            <a:r>
              <a:rPr lang="et-EE" sz="2100" dirty="0" err="1"/>
              <a:t>ga</a:t>
            </a:r>
            <a:r>
              <a:rPr lang="et-EE" sz="2100" dirty="0"/>
              <a:t>), </a:t>
            </a:r>
          </a:p>
          <a:p>
            <a:pPr marL="0" indent="0">
              <a:buNone/>
            </a:pPr>
            <a:endParaRPr lang="et-EE" sz="2000" dirty="0"/>
          </a:p>
          <a:p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3500121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/>
              <a:t>Abikõlblikud kulud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sz="1600" dirty="0" err="1">
                <a:solidFill>
                  <a:srgbClr val="0070C0"/>
                </a:solidFill>
              </a:rPr>
              <a:t>töötaja(te</a:t>
            </a:r>
            <a:r>
              <a:rPr lang="et-EE" sz="1600" dirty="0">
                <a:solidFill>
                  <a:srgbClr val="0070C0"/>
                </a:solidFill>
              </a:rPr>
              <a:t>)</a:t>
            </a:r>
            <a:r>
              <a:rPr lang="et-EE" sz="1600" dirty="0"/>
              <a:t>, sh projektijuhi töölepingu ja käsunduslepingu (töövõtulepingu) alusel makstav </a:t>
            </a:r>
            <a:r>
              <a:rPr lang="et-EE" sz="1600" dirty="0">
                <a:solidFill>
                  <a:srgbClr val="0070C0"/>
                </a:solidFill>
              </a:rPr>
              <a:t>töötasu</a:t>
            </a:r>
            <a:r>
              <a:rPr lang="et-EE" sz="1600" dirty="0"/>
              <a:t> ja maksud tööjõukuludelt;</a:t>
            </a:r>
          </a:p>
          <a:p>
            <a:r>
              <a:rPr lang="et-EE" sz="1600" dirty="0"/>
              <a:t>projekti tegevuste </a:t>
            </a:r>
            <a:r>
              <a:rPr lang="et-EE" sz="1600" dirty="0">
                <a:solidFill>
                  <a:srgbClr val="0070C0"/>
                </a:solidFill>
              </a:rPr>
              <a:t>elluviimiseks vajalike </a:t>
            </a:r>
            <a:r>
              <a:rPr lang="et-EE" sz="1600" dirty="0"/>
              <a:t>juriidilistelt isikutelt (sh FIE) ostetavate </a:t>
            </a:r>
            <a:r>
              <a:rPr lang="et-EE" sz="1600" dirty="0">
                <a:solidFill>
                  <a:srgbClr val="0070C0"/>
                </a:solidFill>
              </a:rPr>
              <a:t>teenuste</a:t>
            </a:r>
            <a:r>
              <a:rPr lang="et-EE" sz="1600" dirty="0"/>
              <a:t> ja </a:t>
            </a:r>
            <a:r>
              <a:rPr lang="et-EE" sz="1600" dirty="0">
                <a:solidFill>
                  <a:srgbClr val="0070C0"/>
                </a:solidFill>
              </a:rPr>
              <a:t>toodete</a:t>
            </a:r>
            <a:r>
              <a:rPr lang="et-EE" sz="1600" dirty="0"/>
              <a:t> kulud;</a:t>
            </a:r>
          </a:p>
          <a:p>
            <a:r>
              <a:rPr lang="et-EE" sz="1600" dirty="0"/>
              <a:t>projekti </a:t>
            </a:r>
            <a:r>
              <a:rPr lang="et-EE" sz="1600" dirty="0">
                <a:solidFill>
                  <a:srgbClr val="0070C0"/>
                </a:solidFill>
              </a:rPr>
              <a:t>investeeringute </a:t>
            </a:r>
            <a:r>
              <a:rPr lang="et-EE" sz="1600" dirty="0"/>
              <a:t>ja</a:t>
            </a:r>
            <a:r>
              <a:rPr lang="et-EE" sz="1600" dirty="0">
                <a:solidFill>
                  <a:srgbClr val="0070C0"/>
                </a:solidFill>
              </a:rPr>
              <a:t> soetuste kulud</a:t>
            </a:r>
            <a:r>
              <a:rPr lang="et-EE" sz="1600" dirty="0"/>
              <a:t>;  </a:t>
            </a:r>
          </a:p>
          <a:p>
            <a:r>
              <a:rPr lang="et-EE" sz="1600" dirty="0"/>
              <a:t>projekti </a:t>
            </a:r>
            <a:r>
              <a:rPr lang="et-EE" sz="1600" dirty="0">
                <a:solidFill>
                  <a:srgbClr val="0070C0"/>
                </a:solidFill>
              </a:rPr>
              <a:t>elluviimiseks </a:t>
            </a:r>
            <a:r>
              <a:rPr lang="et-EE" sz="1600" dirty="0"/>
              <a:t>vajalikud  ja tegevuste korraldamisega </a:t>
            </a:r>
            <a:r>
              <a:rPr lang="et-EE" sz="1600" dirty="0">
                <a:solidFill>
                  <a:srgbClr val="0070C0"/>
                </a:solidFill>
              </a:rPr>
              <a:t>otseselt seotud transpordikulud</a:t>
            </a:r>
            <a:r>
              <a:rPr lang="et-EE" sz="1600" dirty="0"/>
              <a:t> (dokumenteerimine ja hüvitamine õigusaktide nõuete järgi);</a:t>
            </a:r>
          </a:p>
          <a:p>
            <a:r>
              <a:rPr lang="et-EE" sz="1600" dirty="0">
                <a:solidFill>
                  <a:srgbClr val="0070C0"/>
                </a:solidFill>
              </a:rPr>
              <a:t>info </a:t>
            </a:r>
            <a:r>
              <a:rPr lang="et-EE" sz="1600" dirty="0">
                <a:solidFill>
                  <a:srgbClr val="464024"/>
                </a:solidFill>
              </a:rPr>
              <a:t>ja</a:t>
            </a:r>
            <a:r>
              <a:rPr lang="et-EE" sz="1600" dirty="0">
                <a:solidFill>
                  <a:srgbClr val="0070C0"/>
                </a:solidFill>
              </a:rPr>
              <a:t> teavitustegevuse </a:t>
            </a:r>
            <a:r>
              <a:rPr lang="et-EE" sz="1600" dirty="0"/>
              <a:t>seotud kulud;</a:t>
            </a:r>
          </a:p>
          <a:p>
            <a:r>
              <a:rPr lang="et-EE" sz="1600" dirty="0">
                <a:solidFill>
                  <a:srgbClr val="0070C0"/>
                </a:solidFill>
              </a:rPr>
              <a:t>üldkulud</a:t>
            </a:r>
            <a:r>
              <a:rPr lang="et-EE" sz="1600" dirty="0"/>
              <a:t> </a:t>
            </a:r>
            <a:r>
              <a:rPr lang="et-EE" sz="1600" dirty="0">
                <a:solidFill>
                  <a:srgbClr val="0070C0"/>
                </a:solidFill>
              </a:rPr>
              <a:t>kuni 10% </a:t>
            </a:r>
            <a:r>
              <a:rPr lang="et-EE" sz="1600" dirty="0"/>
              <a:t>toetusest (kajastatud eelarve vastavas kulugrupis). Üldkulude toetus on mõeldud eelkõige selleks, et katta toetuse saaja igapäevaseid bürooruumide, transpordi- ja sidekulusid, kulusid mis on vajalikud organisatsiooni igapäevaseks toimimiseks;</a:t>
            </a:r>
          </a:p>
          <a:p>
            <a:r>
              <a:rPr lang="et-EE" sz="1600" dirty="0"/>
              <a:t>riiklikud </a:t>
            </a:r>
            <a:r>
              <a:rPr lang="et-EE" sz="1600" dirty="0">
                <a:solidFill>
                  <a:srgbClr val="0070C0"/>
                </a:solidFill>
              </a:rPr>
              <a:t>maksud</a:t>
            </a:r>
            <a:r>
              <a:rPr lang="et-EE" sz="1600" dirty="0"/>
              <a:t> ja </a:t>
            </a:r>
            <a:r>
              <a:rPr lang="et-EE" sz="1600" dirty="0">
                <a:solidFill>
                  <a:srgbClr val="0070C0"/>
                </a:solidFill>
              </a:rPr>
              <a:t>lõivud</a:t>
            </a:r>
            <a:r>
              <a:rPr lang="et-EE" sz="1600" dirty="0"/>
              <a:t>, mis  on seotud projekti otseste abikõlblike kuludega ning mis ei ole Eesti riigi poolt taotlejale  tagastatavad.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70033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Menetlemine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t-EE" sz="2400" dirty="0"/>
              <a:t>Taotlusi menetleb asukohajärgne </a:t>
            </a:r>
            <a:r>
              <a:rPr lang="et-EE" sz="2400" dirty="0">
                <a:solidFill>
                  <a:srgbClr val="0070C0"/>
                </a:solidFill>
              </a:rPr>
              <a:t>maavalitsus</a:t>
            </a:r>
            <a:r>
              <a:rPr lang="et-EE" sz="2400" dirty="0"/>
              <a:t>;</a:t>
            </a:r>
          </a:p>
          <a:p>
            <a:r>
              <a:rPr lang="et-EE" sz="2400" dirty="0"/>
              <a:t>Taotluse menetlemise aeg on kuni </a:t>
            </a:r>
            <a:r>
              <a:rPr lang="et-EE" sz="2400" dirty="0">
                <a:solidFill>
                  <a:srgbClr val="0070C0"/>
                </a:solidFill>
              </a:rPr>
              <a:t>30 tööpäeva;</a:t>
            </a:r>
          </a:p>
          <a:p>
            <a:r>
              <a:rPr lang="et-EE" sz="2400" dirty="0"/>
              <a:t>Taotlejale võib anda </a:t>
            </a:r>
            <a:r>
              <a:rPr lang="et-EE" sz="2400" dirty="0">
                <a:solidFill>
                  <a:srgbClr val="0070C0"/>
                </a:solidFill>
              </a:rPr>
              <a:t>täiendava tähtaja puuduste kõrvaldamiseks</a:t>
            </a:r>
            <a:r>
              <a:rPr lang="et-EE" sz="2400" dirty="0"/>
              <a:t> üksnes siis, kui on tegemist </a:t>
            </a:r>
            <a:r>
              <a:rPr lang="et-EE" sz="2400" dirty="0">
                <a:solidFill>
                  <a:srgbClr val="0070C0"/>
                </a:solidFill>
              </a:rPr>
              <a:t>väikeste ebatäpsustega </a:t>
            </a:r>
            <a:r>
              <a:rPr lang="et-EE" sz="2400" dirty="0"/>
              <a:t>või </a:t>
            </a:r>
            <a:r>
              <a:rPr lang="et-EE" sz="2400" dirty="0">
                <a:solidFill>
                  <a:srgbClr val="0070C0"/>
                </a:solidFill>
              </a:rPr>
              <a:t>tehniliste puudustega </a:t>
            </a:r>
            <a:r>
              <a:rPr lang="et-EE" sz="2400" dirty="0"/>
              <a:t>(parandusteks antakse aega kuni viis tööpäeva). Taotlust ja eelarvet pärast esitamist </a:t>
            </a:r>
            <a:r>
              <a:rPr lang="et-EE" sz="2400" dirty="0">
                <a:solidFill>
                  <a:srgbClr val="0070C0"/>
                </a:solidFill>
              </a:rPr>
              <a:t>sisuliselt muuta ei või</a:t>
            </a:r>
            <a:r>
              <a:rPr lang="et-EE" sz="2400" dirty="0"/>
              <a:t>.</a:t>
            </a:r>
          </a:p>
          <a:p>
            <a:r>
              <a:rPr lang="et-EE" sz="2400" dirty="0"/>
              <a:t>Kogukondliku turvalisuse toetusvooru tingimused on kirjas (punkt 6), millal tunnistatakse taotlus </a:t>
            </a:r>
            <a:r>
              <a:rPr lang="et-EE" sz="2400" dirty="0">
                <a:solidFill>
                  <a:srgbClr val="0070C0"/>
                </a:solidFill>
              </a:rPr>
              <a:t>nõuetele mittevastavaks</a:t>
            </a:r>
            <a:r>
              <a:rPr lang="et-EE" dirty="0"/>
              <a:t>.</a:t>
            </a:r>
          </a:p>
          <a:p>
            <a:r>
              <a:rPr lang="et-EE" sz="2400" dirty="0"/>
              <a:t>Kõik otsused vormistatakse maavanema korraldusega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51848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Hindamine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t-EE" sz="2000" dirty="0"/>
              <a:t>Taotlusi hindavad turvalisuse nõukogu liikmete </a:t>
            </a:r>
            <a:r>
              <a:rPr lang="et-EE" sz="2000" dirty="0">
                <a:solidFill>
                  <a:srgbClr val="464024"/>
                </a:solidFill>
              </a:rPr>
              <a:t>hulgast nimetatud</a:t>
            </a:r>
            <a:r>
              <a:rPr lang="et-EE" sz="2000" dirty="0">
                <a:solidFill>
                  <a:srgbClr val="0070C0"/>
                </a:solidFill>
              </a:rPr>
              <a:t> 3 hindajat</a:t>
            </a:r>
            <a:r>
              <a:rPr lang="et-EE" sz="2000" dirty="0"/>
              <a:t>;</a:t>
            </a:r>
          </a:p>
          <a:p>
            <a:r>
              <a:rPr lang="et-EE" sz="2000" dirty="0"/>
              <a:t>Turvalisuse nõukogul on õigus teha taotlejale </a:t>
            </a:r>
            <a:r>
              <a:rPr lang="et-EE" sz="2000" dirty="0">
                <a:solidFill>
                  <a:srgbClr val="0070C0"/>
                </a:solidFill>
              </a:rPr>
              <a:t>põhjendatud ettepanek </a:t>
            </a:r>
            <a:r>
              <a:rPr lang="et-EE" sz="2000" dirty="0"/>
              <a:t>projektis mõni kulu </a:t>
            </a:r>
            <a:r>
              <a:rPr lang="et-EE" sz="2000" dirty="0">
                <a:solidFill>
                  <a:srgbClr val="0070C0"/>
                </a:solidFill>
              </a:rPr>
              <a:t>välja jätta, </a:t>
            </a:r>
            <a:r>
              <a:rPr lang="et-EE" sz="2000" dirty="0"/>
              <a:t>kui kulu on </a:t>
            </a:r>
            <a:r>
              <a:rPr lang="et-EE" sz="2000" dirty="0">
                <a:solidFill>
                  <a:srgbClr val="0070C0"/>
                </a:solidFill>
              </a:rPr>
              <a:t>abikõlbmatu </a:t>
            </a:r>
            <a:r>
              <a:rPr lang="et-EE" sz="2000" dirty="0"/>
              <a:t>või </a:t>
            </a:r>
            <a:r>
              <a:rPr lang="et-EE" sz="2000" dirty="0">
                <a:solidFill>
                  <a:srgbClr val="0070C0"/>
                </a:solidFill>
              </a:rPr>
              <a:t>vähendada</a:t>
            </a:r>
            <a:r>
              <a:rPr lang="et-EE" sz="2000" dirty="0"/>
              <a:t> kulu jaoks planeeritud </a:t>
            </a:r>
            <a:r>
              <a:rPr lang="et-EE" sz="2000" dirty="0">
                <a:solidFill>
                  <a:srgbClr val="0070C0"/>
                </a:solidFill>
              </a:rPr>
              <a:t>summat,</a:t>
            </a:r>
            <a:r>
              <a:rPr lang="et-EE" sz="2000" dirty="0"/>
              <a:t> kui kulu suurus ei ole piisavalt kulusäästlik;</a:t>
            </a:r>
          </a:p>
          <a:p>
            <a:r>
              <a:rPr lang="et-EE" sz="2000" dirty="0"/>
              <a:t>Hindamiskriteeriumiteks on</a:t>
            </a:r>
          </a:p>
          <a:p>
            <a:pPr lvl="1"/>
            <a:r>
              <a:rPr lang="et-EE" sz="1600" dirty="0"/>
              <a:t>projekti eesmärgi vastavus toetusvooru eesmärkidele ning projekti tulemuste mõju </a:t>
            </a:r>
            <a:r>
              <a:rPr lang="et-EE" sz="1600" dirty="0" err="1"/>
              <a:t>siseturvalisuse</a:t>
            </a:r>
            <a:r>
              <a:rPr lang="et-EE" sz="1600" dirty="0"/>
              <a:t> arengukava eesmärkide saavutamisse  – 20%; </a:t>
            </a:r>
          </a:p>
          <a:p>
            <a:pPr lvl="1"/>
            <a:r>
              <a:rPr lang="et-EE" sz="1600" dirty="0"/>
              <a:t>projekti vajalikkuse analüüs lähtuvalt kogukondliku turvalisust häiriva probleemi pakilisusest ja kogukonna </a:t>
            </a:r>
            <a:r>
              <a:rPr lang="et-EE" sz="1600" dirty="0" err="1"/>
              <a:t>kaasatusest</a:t>
            </a:r>
            <a:r>
              <a:rPr lang="et-EE" sz="1600" dirty="0"/>
              <a:t> vajalikkuse analüüsi – 15%;</a:t>
            </a:r>
          </a:p>
          <a:p>
            <a:pPr lvl="1"/>
            <a:r>
              <a:rPr lang="et-EE" sz="1600" dirty="0"/>
              <a:t>projekti partnerite valiku ja rolli põhjendatus ning kogukonnaliikmete kaasatus projekti elluviimisesse – 15%; </a:t>
            </a:r>
          </a:p>
          <a:p>
            <a:pPr lvl="1"/>
            <a:r>
              <a:rPr lang="et-EE" sz="1600" dirty="0"/>
              <a:t>projekti tegevuste põhjendatus ja vajalikkus kavandatud tulemuse saavutamiseks – 20%; </a:t>
            </a:r>
          </a:p>
          <a:p>
            <a:pPr lvl="1"/>
            <a:r>
              <a:rPr lang="et-EE" sz="1600" dirty="0"/>
              <a:t>projekti tulemuste jätkusuutlikkus – 15%;</a:t>
            </a:r>
          </a:p>
          <a:p>
            <a:pPr lvl="1"/>
            <a:r>
              <a:rPr lang="et-EE" sz="1600" dirty="0"/>
              <a:t>projekti eelarve kulude põhjendatus – 15%</a:t>
            </a:r>
          </a:p>
          <a:p>
            <a:r>
              <a:rPr lang="et-EE" sz="2000" dirty="0"/>
              <a:t>Taotluste koondhinne moodustub loetud hindamiskriteeriumite hinnete kaalutud keskmisest.</a:t>
            </a:r>
          </a:p>
          <a:p>
            <a:pPr marL="0" indent="0">
              <a:buNone/>
            </a:pPr>
            <a:endParaRPr lang="et-EE" sz="2000" dirty="0">
              <a:solidFill>
                <a:srgbClr val="0070C0"/>
              </a:solidFill>
            </a:endParaRPr>
          </a:p>
          <a:p>
            <a:pPr lvl="1"/>
            <a:endParaRPr lang="et-EE" sz="1600" dirty="0"/>
          </a:p>
        </p:txBody>
      </p:sp>
    </p:spTree>
    <p:extLst>
      <p:ext uri="{BB962C8B-B14F-4D97-AF65-F5344CB8AC3E}">
        <p14:creationId xmlns:p14="http://schemas.microsoft.com/office/powerpoint/2010/main" val="1819127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t-EE" dirty="0"/>
              <a:t>Muudatused projektis ja tagasimaksmine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000" dirty="0">
                <a:solidFill>
                  <a:srgbClr val="0070C0"/>
                </a:solidFill>
              </a:rPr>
              <a:t>ajakava</a:t>
            </a:r>
            <a:r>
              <a:rPr lang="et-EE" sz="2000" dirty="0"/>
              <a:t>, </a:t>
            </a:r>
            <a:r>
              <a:rPr lang="et-EE" sz="2000" dirty="0">
                <a:solidFill>
                  <a:srgbClr val="0070C0"/>
                </a:solidFill>
              </a:rPr>
              <a:t>tegevuste</a:t>
            </a:r>
            <a:r>
              <a:rPr lang="et-EE" sz="2000" dirty="0"/>
              <a:t>, </a:t>
            </a:r>
            <a:r>
              <a:rPr lang="et-EE" sz="2000" dirty="0">
                <a:solidFill>
                  <a:srgbClr val="0070C0"/>
                </a:solidFill>
              </a:rPr>
              <a:t>eelarve</a:t>
            </a:r>
            <a:r>
              <a:rPr lang="et-EE" sz="2000" dirty="0"/>
              <a:t> muutmiseks peab toetuse saaja saama </a:t>
            </a:r>
            <a:r>
              <a:rPr lang="et-EE" sz="2000" dirty="0">
                <a:solidFill>
                  <a:srgbClr val="0070C0"/>
                </a:solidFill>
              </a:rPr>
              <a:t>maavalitsuse nõusoleku</a:t>
            </a:r>
            <a:r>
              <a:rPr lang="et-EE" sz="2000" dirty="0"/>
              <a:t>. Vajadusel vormistatakse lepingu muudatus;</a:t>
            </a:r>
          </a:p>
          <a:p>
            <a:r>
              <a:rPr lang="et-EE" sz="2000" dirty="0">
                <a:solidFill>
                  <a:srgbClr val="0070C0"/>
                </a:solidFill>
              </a:rPr>
              <a:t>üldkulude osakaalu </a:t>
            </a:r>
            <a:r>
              <a:rPr lang="et-EE" sz="2000" dirty="0"/>
              <a:t>eelarves muuta </a:t>
            </a:r>
            <a:r>
              <a:rPr lang="et-EE" sz="2000" dirty="0">
                <a:solidFill>
                  <a:srgbClr val="0070C0"/>
                </a:solidFill>
              </a:rPr>
              <a:t>ei tohi</a:t>
            </a:r>
            <a:r>
              <a:rPr lang="et-EE" sz="2000" dirty="0"/>
              <a:t>;</a:t>
            </a:r>
          </a:p>
          <a:p>
            <a:r>
              <a:rPr lang="et-EE" sz="2000" dirty="0"/>
              <a:t>lubatud on </a:t>
            </a:r>
            <a:r>
              <a:rPr lang="et-EE" sz="2000" dirty="0">
                <a:solidFill>
                  <a:srgbClr val="0070C0"/>
                </a:solidFill>
              </a:rPr>
              <a:t>maavalitsuse nõusolekuta </a:t>
            </a:r>
            <a:r>
              <a:rPr lang="et-EE" sz="2000" dirty="0"/>
              <a:t>muudatused kulugruppide vahel, kui muudetakse </a:t>
            </a:r>
            <a:r>
              <a:rPr lang="et-EE" sz="2000" dirty="0">
                <a:solidFill>
                  <a:srgbClr val="0070C0"/>
                </a:solidFill>
              </a:rPr>
              <a:t>vähem, kui 10% kulugrupi toetusest</a:t>
            </a:r>
            <a:r>
              <a:rPr lang="et-EE" sz="2000" dirty="0"/>
              <a:t>;</a:t>
            </a:r>
          </a:p>
          <a:p>
            <a:r>
              <a:rPr lang="et-EE" sz="2000" dirty="0"/>
              <a:t>projekti omafinantseering eelarve muutumisel peab jääma vähemalt </a:t>
            </a:r>
            <a:r>
              <a:rPr lang="et-EE" sz="2000" dirty="0">
                <a:solidFill>
                  <a:srgbClr val="0070C0"/>
                </a:solidFill>
              </a:rPr>
              <a:t>5 %</a:t>
            </a:r>
            <a:r>
              <a:rPr lang="et-EE" sz="2000" dirty="0"/>
              <a:t> projekti investeeringute ja/või soetuste maksumusest</a:t>
            </a:r>
            <a:r>
              <a:rPr lang="et-EE" sz="2000" dirty="0">
                <a:solidFill>
                  <a:srgbClr val="464024"/>
                </a:solidFill>
              </a:rPr>
              <a:t> </a:t>
            </a:r>
            <a:r>
              <a:rPr lang="fi-FI" sz="2000" dirty="0"/>
              <a:t>(</a:t>
            </a:r>
            <a:r>
              <a:rPr lang="fi-FI" sz="2000" dirty="0" err="1"/>
              <a:t>v.a</a:t>
            </a:r>
            <a:r>
              <a:rPr lang="fi-FI" sz="2000" dirty="0"/>
              <a:t> </a:t>
            </a:r>
            <a:r>
              <a:rPr lang="fi-FI" sz="2000" dirty="0" err="1"/>
              <a:t>juhul</a:t>
            </a:r>
            <a:r>
              <a:rPr lang="fi-FI" sz="2000" dirty="0"/>
              <a:t>, </a:t>
            </a:r>
            <a:r>
              <a:rPr lang="fi-FI" sz="2000" dirty="0" err="1"/>
              <a:t>kui</a:t>
            </a:r>
            <a:r>
              <a:rPr lang="fi-FI" sz="2000" dirty="0"/>
              <a:t> </a:t>
            </a:r>
            <a:r>
              <a:rPr lang="fi-FI" sz="2000" dirty="0" err="1"/>
              <a:t>investeeringute</a:t>
            </a:r>
            <a:r>
              <a:rPr lang="fi-FI" sz="2000" dirty="0"/>
              <a:t> ja </a:t>
            </a:r>
            <a:r>
              <a:rPr lang="fi-FI" sz="2000" dirty="0" err="1"/>
              <a:t>soetuste</a:t>
            </a:r>
            <a:r>
              <a:rPr lang="fi-FI" sz="2000" dirty="0"/>
              <a:t> </a:t>
            </a:r>
            <a:r>
              <a:rPr lang="fi-FI" sz="2000" dirty="0" err="1"/>
              <a:t>kogumaksumus</a:t>
            </a:r>
            <a:r>
              <a:rPr lang="fi-FI" sz="2000" dirty="0"/>
              <a:t> </a:t>
            </a:r>
            <a:r>
              <a:rPr lang="fi-FI" sz="2000" dirty="0" err="1"/>
              <a:t>jääb</a:t>
            </a:r>
            <a:r>
              <a:rPr lang="fi-FI" sz="2000" dirty="0"/>
              <a:t> alla 100 euro);</a:t>
            </a:r>
            <a:endParaRPr lang="et-EE" sz="2000" dirty="0"/>
          </a:p>
          <a:p>
            <a:r>
              <a:rPr lang="et-EE" sz="2000" dirty="0" err="1"/>
              <a:t>t</a:t>
            </a:r>
            <a:r>
              <a:rPr lang="fi-FI" sz="2000" dirty="0" err="1"/>
              <a:t>oetusesaaja</a:t>
            </a:r>
            <a:r>
              <a:rPr lang="fi-FI" sz="2000" dirty="0"/>
              <a:t> </a:t>
            </a:r>
            <a:r>
              <a:rPr lang="fi-FI" sz="2000" dirty="0" err="1"/>
              <a:t>kohustab</a:t>
            </a:r>
            <a:r>
              <a:rPr lang="fi-FI" sz="2000" dirty="0"/>
              <a:t> </a:t>
            </a:r>
            <a:r>
              <a:rPr lang="fi-FI" sz="2000" dirty="0" err="1"/>
              <a:t>tagastamisele</a:t>
            </a:r>
            <a:r>
              <a:rPr lang="fi-FI" sz="2000" dirty="0"/>
              <a:t> kuuluva summa </a:t>
            </a:r>
            <a:r>
              <a:rPr lang="fi-FI" sz="2000" dirty="0" err="1"/>
              <a:t>kandma</a:t>
            </a:r>
            <a:r>
              <a:rPr lang="fi-FI" sz="2000" dirty="0"/>
              <a:t> </a:t>
            </a:r>
            <a:r>
              <a:rPr lang="fi-FI" sz="2000" dirty="0" err="1"/>
              <a:t>tagasi</a:t>
            </a:r>
            <a:r>
              <a:rPr lang="fi-FI" sz="2000" dirty="0"/>
              <a:t> SA </a:t>
            </a:r>
            <a:r>
              <a:rPr lang="fi-FI" sz="2000" dirty="0" err="1"/>
              <a:t>Kodanikuühiskonna</a:t>
            </a:r>
            <a:r>
              <a:rPr lang="fi-FI" sz="2000" dirty="0"/>
              <a:t> </a:t>
            </a:r>
            <a:r>
              <a:rPr lang="fi-FI" sz="2000" dirty="0" err="1"/>
              <a:t>Sihtkapital</a:t>
            </a:r>
            <a:r>
              <a:rPr lang="fi-FI" sz="2000" dirty="0"/>
              <a:t> arvele</a:t>
            </a:r>
            <a:r>
              <a:rPr lang="et-EE" sz="2000" dirty="0"/>
              <a:t>;</a:t>
            </a:r>
          </a:p>
          <a:p>
            <a:r>
              <a:rPr lang="et-EE" sz="2000" dirty="0"/>
              <a:t>kui </a:t>
            </a:r>
            <a:r>
              <a:rPr lang="et-EE" sz="2000" dirty="0">
                <a:solidFill>
                  <a:srgbClr val="0070C0"/>
                </a:solidFill>
              </a:rPr>
              <a:t>kasutamata</a:t>
            </a:r>
            <a:r>
              <a:rPr lang="et-EE" sz="2000" dirty="0"/>
              <a:t> jääb vähem kui </a:t>
            </a:r>
            <a:r>
              <a:rPr lang="et-EE" sz="2000" dirty="0">
                <a:solidFill>
                  <a:srgbClr val="0070C0"/>
                </a:solidFill>
              </a:rPr>
              <a:t>5 eurot</a:t>
            </a:r>
            <a:r>
              <a:rPr lang="et-EE" sz="2000" dirty="0"/>
              <a:t>, tagasi maksta ei ole vaja.</a:t>
            </a:r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5458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hlinkClick r:id="rId2"/>
              </a:rPr>
              <a:t>Teavitamine ja logod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sz="2400" dirty="0"/>
              <a:t>Kajastama toetuse saamist oma veebilehel või sotsiaalmeedia kanalis (kui on), teavitama projekti elluviimisel ning toetuse kasutamisel avalikkust. </a:t>
            </a:r>
          </a:p>
          <a:p>
            <a:pPr marL="0" indent="0">
              <a:buNone/>
            </a:pPr>
            <a:endParaRPr lang="et-EE" sz="2400" dirty="0"/>
          </a:p>
          <a:p>
            <a:pPr marL="0" indent="0">
              <a:buNone/>
            </a:pPr>
            <a:r>
              <a:rPr lang="et-EE" sz="2400" dirty="0"/>
              <a:t>Lisaks tuleb esitama projekti üritustel, trükistel, dokumentidel, materjalidel, veebilehel sobivas kohas informatsiooni toetusvooru rahastaja kohta  veebilehel sobivasse kohta paigutada </a:t>
            </a:r>
            <a:r>
              <a:rPr lang="et-EE" sz="2400" dirty="0" err="1"/>
              <a:t>KÜSKi</a:t>
            </a:r>
            <a:r>
              <a:rPr lang="et-EE" sz="2400" dirty="0"/>
              <a:t> veebilehel kättesaadav programmi </a:t>
            </a:r>
            <a:r>
              <a:rPr lang="et-EE" sz="2400" dirty="0">
                <a:solidFill>
                  <a:srgbClr val="0070C0"/>
                </a:solidFill>
              </a:rPr>
              <a:t>logo</a:t>
            </a:r>
            <a:r>
              <a:rPr lang="et-EE" sz="2400" dirty="0"/>
              <a:t> või lause </a:t>
            </a:r>
            <a:r>
              <a:rPr lang="et-EE" sz="2400" dirty="0">
                <a:solidFill>
                  <a:srgbClr val="0070C0"/>
                </a:solidFill>
              </a:rPr>
              <a:t>„Projekti rahastab Siseministeerium ja Kodanikuühiskonna Sihtkapital“.</a:t>
            </a:r>
          </a:p>
        </p:txBody>
      </p:sp>
    </p:spTree>
    <p:extLst>
      <p:ext uri="{BB962C8B-B14F-4D97-AF65-F5344CB8AC3E}">
        <p14:creationId xmlns:p14="http://schemas.microsoft.com/office/powerpoint/2010/main" val="3837567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t-EE" dirty="0"/>
              <a:t>Kogukondliku turvalisuse 2016. aasta maakondlik toetusvoor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sz="3600" dirty="0">
                <a:solidFill>
                  <a:srgbClr val="72613E"/>
                </a:solidFill>
              </a:rPr>
              <a:t>SUUR TÄNU </a:t>
            </a:r>
            <a:r>
              <a:rPr lang="et-EE" sz="3600" dirty="0">
                <a:solidFill>
                  <a:srgbClr val="72613E"/>
                </a:solidFill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r>
              <a:rPr lang="et-EE" dirty="0">
                <a:solidFill>
                  <a:srgbClr val="72613E"/>
                </a:solidFill>
                <a:sym typeface="Wingdings" panose="05000000000000000000" pitchFamily="2" charset="2"/>
              </a:rPr>
              <a:t>Tarmo Treimann</a:t>
            </a:r>
          </a:p>
          <a:p>
            <a:pPr marL="0" indent="0" algn="ctr">
              <a:buNone/>
            </a:pPr>
            <a:r>
              <a:rPr lang="et-EE" dirty="0">
                <a:solidFill>
                  <a:srgbClr val="72613E"/>
                </a:solidFill>
                <a:sym typeface="Wingdings" panose="05000000000000000000" pitchFamily="2" charset="2"/>
              </a:rPr>
              <a:t>SA Kodanikuühiskonna Sihtkapital</a:t>
            </a:r>
          </a:p>
          <a:p>
            <a:pPr marL="0" indent="0" algn="ctr">
              <a:buNone/>
            </a:pPr>
            <a:r>
              <a:rPr lang="et-EE" dirty="0">
                <a:solidFill>
                  <a:srgbClr val="72613E"/>
                </a:solidFill>
                <a:sym typeface="Wingdings" panose="05000000000000000000" pitchFamily="2" charset="2"/>
              </a:rPr>
              <a:t>koordinaator</a:t>
            </a:r>
          </a:p>
          <a:p>
            <a:pPr marL="0" indent="0" algn="ctr">
              <a:buNone/>
            </a:pPr>
            <a:r>
              <a:rPr lang="et-EE" dirty="0">
                <a:solidFill>
                  <a:srgbClr val="72613E"/>
                </a:solidFill>
                <a:sym typeface="Wingdings" panose="05000000000000000000" pitchFamily="2" charset="2"/>
                <a:hlinkClick r:id="rId2"/>
              </a:rPr>
              <a:t>tarmo@kysk.ee</a:t>
            </a:r>
            <a:endParaRPr lang="et-EE" dirty="0">
              <a:solidFill>
                <a:srgbClr val="72613E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t-EE" dirty="0">
                <a:solidFill>
                  <a:srgbClr val="72613E"/>
                </a:solidFill>
              </a:rPr>
              <a:t>telefon 6560487; mobiil 53013652</a:t>
            </a:r>
          </a:p>
        </p:txBody>
      </p:sp>
    </p:spTree>
    <p:extLst>
      <p:ext uri="{BB962C8B-B14F-4D97-AF65-F5344CB8AC3E}">
        <p14:creationId xmlns:p14="http://schemas.microsoft.com/office/powerpoint/2010/main" val="1167524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Programmi eesmärk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t-EE" dirty="0"/>
              <a:t> </a:t>
            </a:r>
          </a:p>
          <a:p>
            <a:pPr marL="0" indent="0">
              <a:buNone/>
            </a:pPr>
            <a:r>
              <a:rPr lang="et-EE" dirty="0"/>
              <a:t>Maakondlike toetusvoorude eesmärk on aidata kaasa ühiskonna kujunemisele, kus </a:t>
            </a:r>
            <a:r>
              <a:rPr lang="et-EE" b="1" dirty="0"/>
              <a:t>inimesed tunnevad end vabalt ja turvaliselt</a:t>
            </a:r>
            <a:r>
              <a:rPr lang="et-EE" dirty="0"/>
              <a:t> ning </a:t>
            </a:r>
            <a:r>
              <a:rPr lang="et-EE" b="1" dirty="0"/>
              <a:t>kogukonnad on turvalise elukeskkonna loomiseks </a:t>
            </a:r>
            <a:r>
              <a:rPr lang="et-EE" b="1" dirty="0" err="1"/>
              <a:t>võrgustunud</a:t>
            </a:r>
            <a:r>
              <a:rPr lang="et-EE" dirty="0"/>
              <a:t>, kus igaühe teadliku panuse ja kogukondliku koos tegutsemise kaudu on tagatud laiemalt </a:t>
            </a:r>
            <a:r>
              <a:rPr lang="et-EE" b="1" dirty="0"/>
              <a:t>ohtude ennetamine </a:t>
            </a:r>
            <a:r>
              <a:rPr lang="et-EE" dirty="0"/>
              <a:t>ning </a:t>
            </a:r>
            <a:r>
              <a:rPr lang="et-EE" b="1" dirty="0"/>
              <a:t>nutikas ja tulemuslik </a:t>
            </a:r>
            <a:r>
              <a:rPr lang="et-EE" dirty="0"/>
              <a:t>reageerimine õnnetustele, korrarikkumistele ja kuritegudele. 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77856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205880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t-EE" dirty="0"/>
              <a:t>Kogukondliku turvalisuse toetusvoor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t-EE" dirty="0"/>
              <a:t> </a:t>
            </a:r>
          </a:p>
          <a:p>
            <a:pPr marL="0" indent="0">
              <a:buNone/>
            </a:pPr>
            <a:r>
              <a:rPr lang="et-EE" b="1" dirty="0"/>
              <a:t>Toetatakse taotlusi, mis: </a:t>
            </a:r>
          </a:p>
          <a:p>
            <a:r>
              <a:rPr lang="et-EE" dirty="0"/>
              <a:t>edendavad </a:t>
            </a:r>
            <a:r>
              <a:rPr lang="et-EE" b="1" dirty="0"/>
              <a:t>kohalikku ja piirkondlikku algatust </a:t>
            </a:r>
            <a:r>
              <a:rPr lang="et-EE" dirty="0"/>
              <a:t>turvalise elukeskkonna loomisel;</a:t>
            </a:r>
          </a:p>
          <a:p>
            <a:r>
              <a:rPr lang="et-EE" dirty="0"/>
              <a:t>suurendavad turvalisuse loomisse panustavate ühenduste vahelist </a:t>
            </a:r>
            <a:r>
              <a:rPr lang="et-EE" b="1" dirty="0"/>
              <a:t>koostööd</a:t>
            </a:r>
            <a:r>
              <a:rPr lang="et-EE" dirty="0"/>
              <a:t> (sh edendavad võrgustikupõhist koostööd);</a:t>
            </a:r>
          </a:p>
          <a:p>
            <a:r>
              <a:rPr lang="et-EE" dirty="0"/>
              <a:t>aitavad kaasa vabaühenduste võimekuse tõstmisele.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77303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/>
              <a:t>Kogukondliku turvalisuse toetusvoor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>
                <a:solidFill>
                  <a:srgbClr val="FF0000"/>
                </a:solidFill>
              </a:rPr>
              <a:t>Taotleja kohustused:</a:t>
            </a:r>
          </a:p>
          <a:p>
            <a:r>
              <a:rPr lang="et-EE" dirty="0"/>
              <a:t>Taotleja peab kaasama projekti elluviimisesse sisulisi </a:t>
            </a:r>
            <a:r>
              <a:rPr lang="et-EE" b="1" dirty="0"/>
              <a:t>koostööpartnereid</a:t>
            </a:r>
            <a:r>
              <a:rPr lang="et-EE" dirty="0"/>
              <a:t> (partnerite roll ja vastutus kirjeldada taotlusvormis);</a:t>
            </a:r>
          </a:p>
          <a:p>
            <a:r>
              <a:rPr lang="et-EE" dirty="0"/>
              <a:t>Projekti vajalikkuse analüüs tuleb läbi viia </a:t>
            </a:r>
            <a:r>
              <a:rPr lang="et-EE" b="1" dirty="0"/>
              <a:t>kohalikku kogukonda kaasates </a:t>
            </a:r>
            <a:r>
              <a:rPr lang="et-EE" dirty="0"/>
              <a:t>(st projekti vajalikkus peab olema kogukonnaga läbi arutatud).</a:t>
            </a:r>
          </a:p>
        </p:txBody>
      </p:sp>
    </p:spTree>
    <p:extLst>
      <p:ext uri="{BB962C8B-B14F-4D97-AF65-F5344CB8AC3E}">
        <p14:creationId xmlns:p14="http://schemas.microsoft.com/office/powerpoint/2010/main" val="3200080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Mis on projekt?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132856"/>
            <a:ext cx="8172400" cy="39604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t-EE" sz="2400" dirty="0"/>
              <a:t>Projekt on kindla </a:t>
            </a:r>
            <a:r>
              <a:rPr lang="et-EE" sz="2400" dirty="0">
                <a:solidFill>
                  <a:srgbClr val="0070C0"/>
                </a:solidFill>
              </a:rPr>
              <a:t>eesmärgi saavutamisele </a:t>
            </a:r>
            <a:r>
              <a:rPr lang="et-EE" sz="2400" dirty="0"/>
              <a:t>suunatud </a:t>
            </a:r>
            <a:r>
              <a:rPr lang="et-EE" sz="2400" dirty="0">
                <a:solidFill>
                  <a:srgbClr val="0070C0"/>
                </a:solidFill>
              </a:rPr>
              <a:t>ajas ja ruumis piiritletud</a:t>
            </a:r>
            <a:r>
              <a:rPr lang="et-EE" sz="2400" dirty="0"/>
              <a:t> </a:t>
            </a:r>
            <a:r>
              <a:rPr lang="et-EE" sz="2400" dirty="0">
                <a:solidFill>
                  <a:srgbClr val="0070C0"/>
                </a:solidFill>
              </a:rPr>
              <a:t>ühekordne</a:t>
            </a:r>
            <a:r>
              <a:rPr lang="et-EE" sz="2400" dirty="0"/>
              <a:t> tegevus või tegevuste kogum, mille elluviimiseks toetust taotletakse või kasutatakse.</a:t>
            </a:r>
          </a:p>
          <a:p>
            <a:pPr marL="0" indent="0">
              <a:buNone/>
            </a:pPr>
            <a:endParaRPr lang="et-EE" sz="2400" dirty="0"/>
          </a:p>
          <a:p>
            <a:pPr marL="0" indent="0">
              <a:buNone/>
            </a:pPr>
            <a:r>
              <a:rPr lang="et-EE" sz="2400" b="1" dirty="0"/>
              <a:t>Vabaühingu projektitaotluse koostamise juhend </a:t>
            </a:r>
            <a:r>
              <a:rPr lang="et-EE" sz="2400" dirty="0">
                <a:hlinkClick r:id="rId2"/>
              </a:rPr>
              <a:t>http://www.kysk.ee/huvitavat-lugemist</a:t>
            </a:r>
            <a:r>
              <a:rPr lang="et-EE" sz="2400" dirty="0"/>
              <a:t> </a:t>
            </a:r>
          </a:p>
          <a:p>
            <a:pPr marL="0" indent="0">
              <a:buNone/>
            </a:pPr>
            <a:endParaRPr lang="et-EE" sz="2400" dirty="0"/>
          </a:p>
          <a:p>
            <a:pPr marL="0" indent="0">
              <a:buNone/>
            </a:pPr>
            <a:r>
              <a:rPr lang="et-EE" sz="2400" dirty="0"/>
              <a:t>NB! Projekti perioodi kavandades arvestada, et perioodi mahuksid kõik tegevused ja kulud, sh ka ettevalmistavad ja toetavad tegevused ning </a:t>
            </a:r>
            <a:r>
              <a:rPr lang="et-EE" sz="2400" dirty="0" err="1"/>
              <a:t>järeltegevused</a:t>
            </a:r>
            <a:r>
              <a:rPr lang="et-EE" sz="2400" dirty="0"/>
              <a:t> (sh kokkuvõte, aruandlus).</a:t>
            </a:r>
          </a:p>
          <a:p>
            <a:pPr marL="0" indent="0">
              <a:buNone/>
            </a:pPr>
            <a:endParaRPr lang="et-E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39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Muudatused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t-EE" dirty="0"/>
              <a:t> </a:t>
            </a:r>
          </a:p>
          <a:p>
            <a:r>
              <a:rPr lang="et-EE" dirty="0"/>
              <a:t>Toetuse taotlejale </a:t>
            </a:r>
            <a:r>
              <a:rPr lang="et-EE" dirty="0" err="1"/>
              <a:t>KÜSKi</a:t>
            </a:r>
            <a:r>
              <a:rPr lang="et-EE" dirty="0"/>
              <a:t> poolt makstav maksimaalne toetus taotluse kohta on </a:t>
            </a:r>
            <a:r>
              <a:rPr lang="et-EE" b="1" dirty="0"/>
              <a:t>3500 eurot</a:t>
            </a:r>
            <a:r>
              <a:rPr lang="et-EE" dirty="0"/>
              <a:t>. (2015.a. 3000 eurot).</a:t>
            </a:r>
          </a:p>
          <a:p>
            <a:r>
              <a:rPr lang="et-EE" dirty="0"/>
              <a:t>Taotlejaks võib olla: </a:t>
            </a:r>
          </a:p>
          <a:p>
            <a:pPr lvl="1"/>
            <a:r>
              <a:rPr lang="et-EE" dirty="0"/>
              <a:t>Eesti Vabariigis registreeritud mittetulundusühing ja sihtasutus ning usuline ühendus; </a:t>
            </a:r>
          </a:p>
          <a:p>
            <a:pPr lvl="1"/>
            <a:r>
              <a:rPr lang="et-EE" dirty="0"/>
              <a:t>Vabatahtlikku päästekomandot pidav kohaliku omavalitsuse üksus.</a:t>
            </a:r>
          </a:p>
          <a:p>
            <a:pPr marL="0" indent="0">
              <a:buNone/>
            </a:pPr>
            <a:r>
              <a:rPr lang="et-EE" dirty="0"/>
              <a:t>     </a:t>
            </a:r>
            <a:r>
              <a:rPr lang="et-EE" dirty="0">
                <a:solidFill>
                  <a:srgbClr val="FF0000"/>
                </a:solidFill>
              </a:rPr>
              <a:t>Taotlejaks ei saa enam olla seltsing. 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45372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Taotlemine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>
                <a:solidFill>
                  <a:srgbClr val="0070C0"/>
                </a:solidFill>
              </a:rPr>
              <a:t>01. novembriks 2016 </a:t>
            </a:r>
            <a:r>
              <a:rPr lang="et-EE" dirty="0"/>
              <a:t>elektrooniliselt esitatav taotlus tuleb saata maavalitsuse kodulehel märgitud kogukondliku turvalisuse 2016.a. toetusvooru </a:t>
            </a:r>
            <a:r>
              <a:rPr lang="et-EE" dirty="0">
                <a:solidFill>
                  <a:srgbClr val="0070C0"/>
                </a:solidFill>
              </a:rPr>
              <a:t>e-post</a:t>
            </a:r>
            <a:r>
              <a:rPr lang="et-EE" dirty="0">
                <a:solidFill>
                  <a:schemeClr val="tx1"/>
                </a:solidFill>
              </a:rPr>
              <a:t>i</a:t>
            </a:r>
            <a:r>
              <a:rPr lang="et-EE" dirty="0"/>
              <a:t> aadressile hiljemalt </a:t>
            </a:r>
            <a:r>
              <a:rPr lang="et-EE" dirty="0">
                <a:solidFill>
                  <a:srgbClr val="0070C0"/>
                </a:solidFill>
              </a:rPr>
              <a:t>16:30</a:t>
            </a:r>
            <a:r>
              <a:rPr lang="et-EE" dirty="0"/>
              <a:t>, paberkandjal esitatav taotlus tuleb viia maavalitsusse </a:t>
            </a:r>
            <a:r>
              <a:rPr lang="et-EE" dirty="0">
                <a:solidFill>
                  <a:srgbClr val="0070C0"/>
                </a:solidFill>
              </a:rPr>
              <a:t>käsipost</a:t>
            </a:r>
            <a:r>
              <a:rPr lang="et-EE" dirty="0"/>
              <a:t>iga hiljemalt kell </a:t>
            </a:r>
            <a:r>
              <a:rPr lang="et-EE" dirty="0">
                <a:solidFill>
                  <a:srgbClr val="0070C0"/>
                </a:solidFill>
              </a:rPr>
              <a:t>16:30</a:t>
            </a:r>
            <a:r>
              <a:rPr lang="et-EE" dirty="0"/>
              <a:t> või saata posti teel maavalitsuse postiaadressile (</a:t>
            </a:r>
            <a:r>
              <a:rPr lang="et-EE" dirty="0">
                <a:solidFill>
                  <a:srgbClr val="0070C0"/>
                </a:solidFill>
              </a:rPr>
              <a:t>postitempel</a:t>
            </a:r>
            <a:r>
              <a:rPr lang="et-EE" dirty="0"/>
              <a:t> ei tohi olla hilisem kui </a:t>
            </a:r>
            <a:r>
              <a:rPr lang="et-EE" dirty="0">
                <a:solidFill>
                  <a:srgbClr val="0070C0"/>
                </a:solidFill>
              </a:rPr>
              <a:t>01.11.2016</a:t>
            </a:r>
            <a:r>
              <a:rPr lang="et-EE" dirty="0"/>
              <a:t>)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88254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Abikõlbulikkuse periood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Toetusvooru abikõlbulikkuse periood on </a:t>
            </a:r>
            <a:r>
              <a:rPr lang="et-EE" dirty="0">
                <a:solidFill>
                  <a:srgbClr val="0070C0"/>
                </a:solidFill>
              </a:rPr>
              <a:t>10 kuud </a:t>
            </a:r>
            <a:r>
              <a:rPr lang="et-EE" dirty="0"/>
              <a:t> (alates </a:t>
            </a:r>
            <a:r>
              <a:rPr lang="et-EE" dirty="0">
                <a:solidFill>
                  <a:srgbClr val="0070C0"/>
                </a:solidFill>
              </a:rPr>
              <a:t>01.01.2017</a:t>
            </a:r>
            <a:r>
              <a:rPr lang="et-EE" dirty="0"/>
              <a:t> kuni </a:t>
            </a:r>
            <a:r>
              <a:rPr lang="et-EE" dirty="0">
                <a:solidFill>
                  <a:srgbClr val="0070C0"/>
                </a:solidFill>
              </a:rPr>
              <a:t>31.10.2017</a:t>
            </a:r>
            <a:r>
              <a:rPr lang="et-EE" dirty="0"/>
              <a:t>). Projekt peab olema ellu viidud toetusvooru abikõlblikkuse perioodi jooksul.</a:t>
            </a:r>
          </a:p>
          <a:p>
            <a:r>
              <a:rPr lang="et-EE" dirty="0"/>
              <a:t>Projekti elluviimise periood (algus ja lõpp) sätestatakse toetuslepingus, kuid </a:t>
            </a:r>
            <a:r>
              <a:rPr lang="et-EE" dirty="0">
                <a:solidFill>
                  <a:srgbClr val="0070C0"/>
                </a:solidFill>
              </a:rPr>
              <a:t>peab mahtuma abikõlbulikkuse perioodi sisse.</a:t>
            </a:r>
          </a:p>
        </p:txBody>
      </p:sp>
    </p:spTree>
    <p:extLst>
      <p:ext uri="{BB962C8B-B14F-4D97-AF65-F5344CB8AC3E}">
        <p14:creationId xmlns:p14="http://schemas.microsoft.com/office/powerpoint/2010/main" val="2310703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Taotlused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600" dirty="0"/>
              <a:t>Toetuse maksimaalne summa </a:t>
            </a:r>
            <a:r>
              <a:rPr lang="et-EE" sz="2600" dirty="0">
                <a:solidFill>
                  <a:srgbClr val="0070C0"/>
                </a:solidFill>
              </a:rPr>
              <a:t>3500 €</a:t>
            </a:r>
          </a:p>
          <a:p>
            <a:r>
              <a:rPr lang="et-EE" sz="2600" dirty="0"/>
              <a:t>Juhul kui projekti eelarve alusel soovitakse teha soetusi või investeeringuid suuremas summas kui 100 eurot, on nõutav taotleja rahaline omafinantseering vähemalt </a:t>
            </a:r>
            <a:r>
              <a:rPr lang="et-EE" sz="2600" dirty="0">
                <a:solidFill>
                  <a:srgbClr val="0070C0"/>
                </a:solidFill>
              </a:rPr>
              <a:t>5 %</a:t>
            </a:r>
            <a:r>
              <a:rPr lang="et-EE" sz="2600" dirty="0"/>
              <a:t> </a:t>
            </a:r>
            <a:r>
              <a:rPr lang="et-EE" sz="2600" b="1" dirty="0"/>
              <a:t>investeeringute/soetuste maksumusest</a:t>
            </a:r>
            <a:r>
              <a:rPr lang="et-EE" sz="2600" dirty="0"/>
              <a:t>.</a:t>
            </a:r>
          </a:p>
          <a:p>
            <a:r>
              <a:rPr lang="et-EE" sz="2600" dirty="0"/>
              <a:t>Omafinantseering peab olema </a:t>
            </a:r>
            <a:r>
              <a:rPr lang="et-EE" sz="2600" u="sng" dirty="0">
                <a:solidFill>
                  <a:srgbClr val="0070C0"/>
                </a:solidFill>
              </a:rPr>
              <a:t>rahaline.</a:t>
            </a:r>
            <a:r>
              <a:rPr lang="et-EE" dirty="0"/>
              <a:t> </a:t>
            </a:r>
          </a:p>
          <a:p>
            <a:pPr marL="0" indent="0">
              <a:buNone/>
            </a:pPr>
            <a:endParaRPr lang="et-EE" sz="2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94053047"/>
      </p:ext>
    </p:extLst>
  </p:cSld>
  <p:clrMapOvr>
    <a:masterClrMapping/>
  </p:clrMapOvr>
</p:sld>
</file>

<file path=ppt/theme/theme1.xml><?xml version="1.0" encoding="utf-8"?>
<a:theme xmlns:a="http://schemas.openxmlformats.org/drawingml/2006/main" name="KYSK_ppt_taustad-uuendatud-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KYSK_ppt_taustad-uuendatud-2014</Template>
  <TotalTime>2834</TotalTime>
  <Words>1139</Words>
  <Application>Microsoft Office PowerPoint</Application>
  <PresentationFormat>On-screen Show (4:3)</PresentationFormat>
  <Paragraphs>103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Sakkal Majalla</vt:lpstr>
      <vt:lpstr>Shonar Bangla</vt:lpstr>
      <vt:lpstr>Wingdings</vt:lpstr>
      <vt:lpstr>KYSK_ppt_taustad-uuendatud-2014</vt:lpstr>
      <vt:lpstr>Kogukondliku turvalisuse 2016.a. maakondlik toetusvoor</vt:lpstr>
      <vt:lpstr>Programmi eesmärk</vt:lpstr>
      <vt:lpstr>Kogukondliku turvalisuse toetusvoor</vt:lpstr>
      <vt:lpstr>Kogukondliku turvalisuse toetusvoor</vt:lpstr>
      <vt:lpstr>Mis on projekt?</vt:lpstr>
      <vt:lpstr>Muudatused 2016</vt:lpstr>
      <vt:lpstr>Taotlemine</vt:lpstr>
      <vt:lpstr>Abikõlbulikkuse periood</vt:lpstr>
      <vt:lpstr>Taotlused</vt:lpstr>
      <vt:lpstr>Taotlused</vt:lpstr>
      <vt:lpstr>Abikõlblike kulude põhimõtted</vt:lpstr>
      <vt:lpstr>Abikõlblikud ei ole järgmised kulud</vt:lpstr>
      <vt:lpstr>Abikõlblikud kulud</vt:lpstr>
      <vt:lpstr>Menetlemine</vt:lpstr>
      <vt:lpstr>Hindamine</vt:lpstr>
      <vt:lpstr>Muudatused projektis ja tagasimaksmine</vt:lpstr>
      <vt:lpstr>Teavitamine ja logod</vt:lpstr>
      <vt:lpstr>Kogukondliku turvalisuse 2016. aasta maakondlik toetusvoor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Kohaliku omaalgatuse programm</dc:title>
  <dc:creator>Saima Mänd</dc:creator>
  <cp:lastModifiedBy>Tarmo Treimann</cp:lastModifiedBy>
  <cp:revision>121</cp:revision>
  <dcterms:created xsi:type="dcterms:W3CDTF">2013-08-30T09:45:53Z</dcterms:created>
  <dcterms:modified xsi:type="dcterms:W3CDTF">2016-08-25T11:53:30Z</dcterms:modified>
</cp:coreProperties>
</file>